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81" r:id="rId4"/>
    <p:sldId id="280" r:id="rId5"/>
    <p:sldId id="28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8" r:id="rId17"/>
    <p:sldId id="272" r:id="rId18"/>
    <p:sldId id="273" r:id="rId19"/>
    <p:sldId id="274" r:id="rId20"/>
    <p:sldId id="285" r:id="rId21"/>
    <p:sldId id="275" r:id="rId22"/>
    <p:sldId id="284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6633"/>
    <a:srgbClr val="993300"/>
    <a:srgbClr val="FFFFFF"/>
    <a:srgbClr val="0080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22" autoAdjust="0"/>
  </p:normalViewPr>
  <p:slideViewPr>
    <p:cSldViewPr>
      <p:cViewPr>
        <p:scale>
          <a:sx n="60" d="100"/>
          <a:sy n="60" d="100"/>
        </p:scale>
        <p:origin x="-70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43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5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51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09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72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74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26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82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32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13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05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E280-9C9A-46E3-8865-6BD98180E63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D1AE1-0EAC-4859-926D-2DBE518EB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05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zateev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" TargetMode="External"/><Relationship Id="rId5" Type="http://schemas.openxmlformats.org/officeDocument/2006/relationships/hyperlink" Target="http://audioskazki.net/" TargetMode="External"/><Relationship Id="rId4" Type="http://schemas.openxmlformats.org/officeDocument/2006/relationships/hyperlink" Target="http://nsportal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istergid.ru/image/upload/2011-08-06/330026694634_820eb573269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 развития ребенка -  детский сад  № 52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 Красноуфимск Свердловской области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«О правах – играя»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0212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Барбарина О.А.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indent="450850" algn="r"/>
            <a:r>
              <a:rPr lang="ru-RU" dirty="0" smtClean="0">
                <a:latin typeface="Arial" pitchFamily="34" charset="0"/>
                <a:cs typeface="Arial" pitchFamily="34" charset="0"/>
              </a:rPr>
              <a:t>воспитатель,</a:t>
            </a:r>
          </a:p>
          <a:p>
            <a:pPr indent="450850" algn="r"/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квалификационной категории и дети подготовительной к школе группы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87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1014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Arial" pitchFamily="34" charset="0"/>
                <a:cs typeface="Arial" pitchFamily="34" charset="0"/>
              </a:rPr>
              <a:t>Сказки А. С. Пушкина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каких сказках происходит нарушение прав на жизнь героев?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(ст.20)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9997" y="5157192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«Сказка о царе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Салтане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«Сказка о рыбаке и рыбке»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«Сказка о мертвой царевне и семи богатырях»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encrypted-tbn3.gstatic.com/images?q=tbn:ANd9GcT_ifMfjMQJx41grffS5CRQlCfsndEfPC8ApcjYapMtYvv3gB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92" y="1628800"/>
            <a:ext cx="2749227" cy="2009627"/>
          </a:xfrm>
          <a:prstGeom prst="rect">
            <a:avLst/>
          </a:prstGeom>
          <a:noFill/>
          <a:ln w="38100">
            <a:solidFill>
              <a:srgbClr val="00808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www.gaidarovka.ru/7015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6" t="10050" b="29397"/>
          <a:stretch/>
        </p:blipFill>
        <p:spPr bwMode="auto">
          <a:xfrm>
            <a:off x="5984373" y="4279384"/>
            <a:ext cx="2881420" cy="215849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://izvestia64.ru/images/articles_p/chte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055" y="1950420"/>
            <a:ext cx="2376264" cy="2915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" name="Рисунок 8" descr="http://raremarket.ru/sites/default/files/imagecache/product_full/59/otkrytka_-0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1" t="4673" r="20617" b="4206"/>
          <a:stretch/>
        </p:blipFill>
        <p:spPr bwMode="auto">
          <a:xfrm>
            <a:off x="222350" y="3902548"/>
            <a:ext cx="2376264" cy="21233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http://lh6.ggpht.com/_BZiWuW6pvRY/TBTWYZW8bNI/AAAAAAAABhM/udVxAXltCH8/clip_image017%5B4%5D.jpg?imgmax=80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069" y="1628800"/>
            <a:ext cx="2910028" cy="2304256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5902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latin typeface="Arial" pitchFamily="34" charset="0"/>
                <a:cs typeface="Arial" pitchFamily="34" charset="0"/>
              </a:rPr>
              <a:t>Сказки А. С. Пушкина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Герой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какой сказки  получил справедливое вознаграждение за труд?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(ст.37 п. 3)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5497" y="5726269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Сказка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попе и работнике его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Балде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leeet.net/lib/books/skazka_o_pope_i_o_rabotnike_ego_balde_/cove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3" t="11790" r="4356" b="22965"/>
          <a:stretch/>
        </p:blipFill>
        <p:spPr bwMode="auto">
          <a:xfrm>
            <a:off x="2771800" y="2360968"/>
            <a:ext cx="2711696" cy="23476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" name="Рисунок 6" descr="http://img-fotki.yandex.ru/get/5411/38229061.61/0_60f54_1a3a4854_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756120" cy="235650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Рисунок 7" descr="http://skaz-pushkina.ru/kadr/cs19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51" t="2595" r="6274" b="5017"/>
          <a:stretch/>
        </p:blipFill>
        <p:spPr bwMode="auto">
          <a:xfrm rot="275957">
            <a:off x="5995918" y="1818485"/>
            <a:ext cx="3024336" cy="222297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http://izvestia64.ru/images/articles_p/chten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5800">
            <a:off x="259987" y="1995216"/>
            <a:ext cx="2419908" cy="3576898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983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24" y="274638"/>
            <a:ext cx="8738156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Arial" pitchFamily="34" charset="0"/>
                <a:cs typeface="Arial" pitchFamily="34" charset="0"/>
              </a:rPr>
              <a:t>Сказки русских писателей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Вспомните сказки, в которых герои воспользовались правом свободно выезжать за пределы Родины?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(ст.27 п.2)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409" y="5138458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«Лягушка - путешественница»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«Конек - горбунок»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«Аленький цветочек»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mir-multfilmov.ru/_bd/3/665473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846" y="4330285"/>
            <a:ext cx="3238356" cy="222083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6" name="Рисунок 5" descr="http://www.mnoga-softa.ru/uploads/posts/2011-07/thumbs/1310558960_ahr0cdovl2v4dc0xlji0dmlkzw9kaxjly3quy29tlziznjkxmje1os4xndizn18wmdq2mda1mdizmdaxmjawotg1ntaxnjuzmtu2mzaymzk5ntrfmdqylzizntuzmc5qcgc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4" t="4286" r="10333" b="6572"/>
          <a:stretch/>
        </p:blipFill>
        <p:spPr bwMode="auto">
          <a:xfrm rot="21162428">
            <a:off x="333661" y="1978502"/>
            <a:ext cx="2295525" cy="29718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50" name="Picture 2" descr="http://multiplication.ru/wp-content/uploads/2012/02/alenki6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27806"/>
            <a:ext cx="3096344" cy="2292358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1.labirint.ru/books/323970/bi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8" b="3687"/>
          <a:stretch/>
        </p:blipFill>
        <p:spPr bwMode="auto">
          <a:xfrm rot="739650">
            <a:off x="6575945" y="2150328"/>
            <a:ext cx="2205142" cy="318693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0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9412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Arial" pitchFamily="34" charset="0"/>
                <a:cs typeface="Arial" pitchFamily="34" charset="0"/>
              </a:rPr>
              <a:t>Сказки русских писателей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В каких сказках герои получают достойное вознаграждение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 труд?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(ст.37 п. 3)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661248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«Мороз Иванович»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«Конек - горбунок»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viking1234567.narod.ru/96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266" y="4077072"/>
            <a:ext cx="3096344" cy="248183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6" name="Picture 2" descr="http://img1.labirint.ru/books/323970/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8" b="36583"/>
          <a:stretch/>
        </p:blipFill>
        <p:spPr bwMode="auto">
          <a:xfrm>
            <a:off x="179512" y="1537118"/>
            <a:ext cx="2808312" cy="263090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encrypted-tbn1.gstatic.com/images?q=tbn:ANd9GcS2erUQz9FkQV9rWjlPxS7oolCQSErY_seRTPKeK7r-RKVl-7nX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467" y="2877378"/>
            <a:ext cx="2146621" cy="2808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098" name="Picture 2" descr="http://lizmult.ru/Online/Ljagushka-putishestvenniz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606" y="1700808"/>
            <a:ext cx="2693665" cy="200100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561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Arial" pitchFamily="34" charset="0"/>
                <a:cs typeface="Arial" pitchFamily="34" charset="0"/>
              </a:rPr>
              <a:t>Сказки зарубежных писателей</a:t>
            </a:r>
            <a:br>
              <a:rPr lang="ru-RU" sz="49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В какой сказке не соблюдается право на отдых?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(ст.37 п.5)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373216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«Золушка»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img1.liveinternet.ru/images/attach/c/0/36/948/36948326_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54612"/>
            <a:ext cx="3440060" cy="241300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http://mozhor.ru/images/chipollino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1463">
            <a:off x="5835617" y="1734804"/>
            <a:ext cx="2862687" cy="2082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Рисунок 6" descr="http://www.knigidetkam.com.ua/img/1990/cover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0" t="21690" r="7632"/>
          <a:stretch/>
        </p:blipFill>
        <p:spPr bwMode="auto">
          <a:xfrm rot="20974878">
            <a:off x="315441" y="1633902"/>
            <a:ext cx="2075719" cy="2464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://img2.labirint.ru/books/32188/scrn_big_0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83" t="5717" r="5769" b="5455"/>
          <a:stretch/>
        </p:blipFill>
        <p:spPr bwMode="auto">
          <a:xfrm>
            <a:off x="3275856" y="1772816"/>
            <a:ext cx="1420853" cy="21586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122" name="Picture 2" descr="http://upload.wikimedia.org/wikipedia/ru/thumb/7/7d/%D0%94%D1%8E%D0%B9%D0%BC%D0%BE%D0%B2%D0%BE%D1%87%D0%BA%D0%B0_-_%D0%BA%D0%B0%D0%B4%D1%80_%D0%B8%D0%B7_%D0%BC%D1%83%D0%BB%D1%8C%D1%82%D1%84%D0%B8%D0%BB%D1%8C%D0%BC%D0%B0.jpg/260px-%D0%94%D1%8E%D0%B9%D0%BC%D0%BE%D0%B2%D0%BE%D1%87%D0%BA%D0%B0_-_%D0%BA%D0%B0%D0%B4%D1%80_%D0%B8%D0%B7_%D0%BC%D1%83%D0%BB%D1%8C%D1%82%D1%84%D0%B8%D0%BB%D1%8C%D0%BC%D0%B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91938"/>
            <a:ext cx="2941651" cy="213835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2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009" y="332656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Arial" pitchFamily="34" charset="0"/>
                <a:cs typeface="Arial" pitchFamily="34" charset="0"/>
              </a:rPr>
              <a:t>Сказки зарубежных писателей </a:t>
            </a:r>
            <a:br>
              <a:rPr lang="ru-RU" sz="49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В какой сказке герой  имеет право на свободу и личную неприкосновенность?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(ст.22. п.1)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76" y="4175273"/>
            <a:ext cx="21420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Чиполлино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его друзья»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«Снежная королева»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«Гулливер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стране лилипутов»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galereika.org/_ph/161/2/9474345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3600400" cy="176258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6146" name="Picture 2" descr="http://4.bp.blogspot.com/-iqdd5NevlEg/T14u08MYqHI/AAAAAAAACAo/VEdJ_jvaOjs/s1600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18454"/>
            <a:ext cx="3456384" cy="2073831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qd.ru/files/1/8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2024"/>
            <a:ext cx="3246903" cy="200496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ultrus.ru/_ld/0/250677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3196" y="4341143"/>
            <a:ext cx="2985737" cy="223930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21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Сказки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зарубежных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писателей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Какие  герои   сказки воспользовались  правом на свободу мирных собраний?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(ст.31) </a:t>
            </a:r>
            <a:endParaRPr lang="ru-RU" sz="2200" dirty="0"/>
          </a:p>
        </p:txBody>
      </p:sp>
      <p:pic>
        <p:nvPicPr>
          <p:cNvPr id="6" name="Picture 7" descr="http://www.stihi.ru/pics/2010/01/22/4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3942">
            <a:off x="790556" y="1904285"/>
            <a:ext cx="3024336" cy="2612607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.klumba.ua/img/club/2011/10/04/c954ebbabfe5-5f569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9060">
            <a:off x="5220072" y="1731276"/>
            <a:ext cx="3168352" cy="2376264"/>
          </a:xfrm>
          <a:prstGeom prst="rect">
            <a:avLst/>
          </a:prstGeom>
          <a:noFill/>
          <a:ln w="28575">
            <a:solidFill>
              <a:srgbClr val="99663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ookin.org.ru/book/2352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320" y="4587637"/>
            <a:ext cx="2692344" cy="18574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4916198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«Белоснежка и семь гномов»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«Бременские музыканты»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://s54.radikal.ru/i145/1108/4a/a168a596f9f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86173"/>
            <a:ext cx="2520280" cy="226037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3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46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Сказки </a:t>
            </a:r>
            <a:r>
              <a:rPr lang="ru-RU" sz="4900" b="1" dirty="0">
                <a:latin typeface="Arial" pitchFamily="34" charset="0"/>
                <a:cs typeface="Arial" pitchFamily="34" charset="0"/>
              </a:rPr>
              <a:t>советских писателей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каких сказках главные герои отказались воспользоваться своим правом на получение образования?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(ст.43 п.1)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24375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 стране невыученных уроков»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«Сказка о золотом ключике или приключения Буратино»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Баранкин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будь человеком»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lizmult.ru/_ld/5/9803059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1498"/>
            <a:ext cx="3096344" cy="194168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7170" name="Picture 2" descr="http://s08.radikal.ru/i181/1006/e8/39e983e06f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380493" cy="253537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myltia.com/files/byratino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583" y="4665898"/>
            <a:ext cx="3672408" cy="199070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</p:pic>
      <p:pic>
        <p:nvPicPr>
          <p:cNvPr id="8" name="Рисунок 7" descr="http://cs312827.vk.me/v312827601/4445/StvG3EtFfIQ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062" y="3556852"/>
            <a:ext cx="2387600" cy="179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290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Arial" pitchFamily="34" charset="0"/>
                <a:cs typeface="Arial" pitchFamily="34" charset="0"/>
              </a:rPr>
              <a:t>Сказки советских </a:t>
            </a: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писателей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>
                <a:latin typeface="Arial" pitchFamily="34" charset="0"/>
                <a:cs typeface="Arial" pitchFamily="34" charset="0"/>
              </a:rPr>
              <a:t>В какой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сказке герой подвергается насилию?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(ст.21 п.2)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661248"/>
            <a:ext cx="3230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Приключения Буратино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img.labirint.ru/images/comments_pic/0837/05lab74n712210606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2448272" cy="3264363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idikru.ru/uploads/1320553766_cvetik-semicveti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58"/>
          <a:stretch/>
        </p:blipFill>
        <p:spPr bwMode="auto">
          <a:xfrm>
            <a:off x="803067" y="1556792"/>
            <a:ext cx="2511891" cy="343784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razymama.ru/images/cartoon/2381_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963" y="3110185"/>
            <a:ext cx="2808312" cy="210623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25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Молодцы!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3816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Права ребенка надо знать,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Не только знать,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Но соблюдать,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Тогда легко нам будет жить,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Играть, дружить и не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тужить.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mg0.liveinternet.ru/images/attach/c/6/91/674/91674398_large_98611a61b19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169">
            <a:off x="4084152" y="1490584"/>
            <a:ext cx="4860032" cy="381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73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Надо знать свои права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Закон пошел бродить по белу свету,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 него особые приметы: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Кодекс, Декларация и право,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Конституция и разные уставы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Их знать должны студенты,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Учителя и президенты.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Все должны их исполнять,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 прав друг друга не лишать.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Чтоб дети учились и развивались,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Чтобы права их не нарушались,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Мы учим закон, прилагая все силы,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Ведь именно нам жить в России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Documents and Settings\Ольга\Рабочий стол\100763221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2" r="19416"/>
          <a:stretch/>
        </p:blipFill>
        <p:spPr bwMode="auto">
          <a:xfrm rot="432016">
            <a:off x="5439607" y="1416168"/>
            <a:ext cx="2986357" cy="4829199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535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Дидактическая игра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542" y="1812377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«Найди правильный ответ»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4.bp.blogspot.com/-e442Bw2LSyA/T5jsjqhPDqI/AAAAAAAABWk/g5_CRDA48BE/s1600/owl-reading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691" y="3645024"/>
            <a:ext cx="2943225" cy="2712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355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06722" cy="86409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Arial" pitchFamily="34" charset="0"/>
                <a:cs typeface="Arial" pitchFamily="34" charset="0"/>
              </a:rPr>
              <a:t>Соедини стрелочками четверостишие и соответствующий ему знак, отражающий одну из основных статей Декларации прав ребенка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2772" name="Picture 4" descr="C:\Users\Ksu\Desktop\ЕП\DSC02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270" y="1821305"/>
            <a:ext cx="2097064" cy="214675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797152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Петь, рисовать и танцевать,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Уроки в школе посещать,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Свои таланты развивать –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Это разрешается.</a:t>
            </a:r>
          </a:p>
        </p:txBody>
      </p:sp>
      <p:pic>
        <p:nvPicPr>
          <p:cNvPr id="8197" name="Picture 6" descr="C:\Users\Ksu\Desktop\ЕП\DSC02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4"/>
            <a:ext cx="2125241" cy="2160242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5856" y="4935651"/>
            <a:ext cx="277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Эта грань обозначает: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Мать с ребенком разлучают –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Это запрещается.</a:t>
            </a:r>
          </a:p>
        </p:txBody>
      </p:sp>
      <p:pic>
        <p:nvPicPr>
          <p:cNvPr id="8198" name="Picture 10" descr="C:\Users\Ksu\Desktop\ЕП\DSC02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1110" y="1804700"/>
            <a:ext cx="2138256" cy="2128356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53536" y="4935651"/>
            <a:ext cx="28265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Здесь ремень вокруг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дитя, как </a:t>
            </a:r>
            <a:r>
              <a:rPr lang="ru-RU" dirty="0">
                <a:latin typeface="Arial" pitchFamily="34" charset="0"/>
                <a:cs typeface="Arial" pitchFamily="34" charset="0"/>
              </a:rPr>
              <a:t>лента, извивается…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Бить, наказывать – всегда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Запрещается!</a:t>
            </a:r>
          </a:p>
        </p:txBody>
      </p:sp>
      <p:cxnSp>
        <p:nvCxnSpPr>
          <p:cNvPr id="19" name="Прямая со стрелкой 18"/>
          <p:cNvCxnSpPr>
            <a:stCxn id="6" idx="0"/>
            <a:endCxn id="32772" idx="2"/>
          </p:cNvCxnSpPr>
          <p:nvPr/>
        </p:nvCxnSpPr>
        <p:spPr>
          <a:xfrm flipV="1">
            <a:off x="1763688" y="3968063"/>
            <a:ext cx="5703114" cy="829089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0"/>
          </p:cNvCxnSpPr>
          <p:nvPr/>
        </p:nvCxnSpPr>
        <p:spPr>
          <a:xfrm flipH="1" flipV="1">
            <a:off x="1403648" y="3968063"/>
            <a:ext cx="3261048" cy="967588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0"/>
          </p:cNvCxnSpPr>
          <p:nvPr/>
        </p:nvCxnSpPr>
        <p:spPr>
          <a:xfrm flipH="1" flipV="1">
            <a:off x="4690238" y="3993959"/>
            <a:ext cx="2776564" cy="941692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8935" y="3385116"/>
            <a:ext cx="412292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3644" y="3383288"/>
            <a:ext cx="412292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91956" y="3420289"/>
            <a:ext cx="412292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2762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7" descr="C:\Users\Ksu\Desktop\ЕП\DSC02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579" y="633356"/>
            <a:ext cx="2184338" cy="225210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907" y="4351962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Вот ребенок груз несет,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Тащит, надрывается.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 детстве тяжкая работа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Запрещается!</a:t>
            </a:r>
          </a:p>
        </p:txBody>
      </p:sp>
      <p:pic>
        <p:nvPicPr>
          <p:cNvPr id="9219" name="Picture 9" descr="C:\Users\Ksu\Desktop\ЕП\DSC02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62" y="600002"/>
            <a:ext cx="2183579" cy="222477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09426" y="4349604"/>
            <a:ext cx="3078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Другого за руку держать,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за цвет кожи уважать,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Под общим солнцем в мире жить,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Со всеми расами дружить –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Это разрешается!</a:t>
            </a:r>
          </a:p>
        </p:txBody>
      </p:sp>
      <p:pic>
        <p:nvPicPr>
          <p:cNvPr id="9220" name="Picture 5" descr="C:\Users\Ksu\Desktop\ЕП\DSC022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080" y="613122"/>
            <a:ext cx="2219626" cy="222477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91051" y="4386404"/>
            <a:ext cx="2860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Посмотри на этот знак: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Человек поднял флаг,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Выражает свое мненье –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Это разрешается.</a:t>
            </a:r>
          </a:p>
        </p:txBody>
      </p:sp>
      <p:cxnSp>
        <p:nvCxnSpPr>
          <p:cNvPr id="9" name="Прямая со стрелкой 8"/>
          <p:cNvCxnSpPr>
            <a:stCxn id="7" idx="0"/>
          </p:cNvCxnSpPr>
          <p:nvPr/>
        </p:nvCxnSpPr>
        <p:spPr>
          <a:xfrm flipH="1" flipV="1">
            <a:off x="4480893" y="2879639"/>
            <a:ext cx="3140633" cy="1506765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0"/>
          </p:cNvCxnSpPr>
          <p:nvPr/>
        </p:nvCxnSpPr>
        <p:spPr>
          <a:xfrm flipV="1">
            <a:off x="1618051" y="2928458"/>
            <a:ext cx="5813697" cy="1423504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618051" y="2876331"/>
            <a:ext cx="2730419" cy="1473273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300" y="2276872"/>
            <a:ext cx="412292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2291556"/>
            <a:ext cx="412292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6283" y="2328456"/>
            <a:ext cx="412292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0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latin typeface="Arial" pitchFamily="34" charset="0"/>
                <a:cs typeface="Arial" pitchFamily="34" charset="0"/>
              </a:rPr>
              <a:t>Имею право я на жизнь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073530"/>
            <a:ext cx="38884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Имею право я на жизнь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 чистый воздух, воду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И на семью, чтоб рядом быть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 любую непогоду.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Чтоб врач лечил,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Портной кроил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Одежду для детишек.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Шофер на «зебре» тормозил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И пропускал мальчишек.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Чтоб каждый взрослый выполнял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Обязанности честно.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Имею право я на жизнь! -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И спор здесь не уместен.</a:t>
            </a:r>
          </a:p>
        </p:txBody>
      </p:sp>
      <p:pic>
        <p:nvPicPr>
          <p:cNvPr id="6" name="Рисунок 5" descr="http://www.yamalchild.ru/images/cr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80" y="1094127"/>
            <a:ext cx="2662112" cy="21514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242" name="Picture 2" descr="http://img1.liveinternet.ru/images/attach/c/2/69/818/69818258_pravo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90361"/>
            <a:ext cx="2808312" cy="198470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23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33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СПИСОК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ИНФОРМАЦИОННЫХ ИСТОЧНИКОВ</a:t>
            </a:r>
            <a:r>
              <a:rPr lang="ru-RU" sz="49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1628800"/>
            <a:ext cx="835350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Конституция Российской Федерации: Проспект  - М, 2010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Калинина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Л.В. Изучаем права вместе с любимыми персонажами. - «Ребенок в детском саду».- №3.- 2008 С.39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45.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Конвенция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 правах ребенка: Конвенция ООН. – М.: РИОР,2007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Мячина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Л.К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., и др. Маленьким детям – большие права: Учебно-методическое пособие. СПб.: ДЕТСТВО-ПРЕСС, 2007.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Шорыгина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Т.А. Беседы о правах ребенка. - Методическое пособие для занятий с детьми 5 – 10 лет. – М.: ТЦ Сфера, 2008.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ru-RU" sz="2000" u="sng" dirty="0" smtClean="0">
                <a:latin typeface="Arial" pitchFamily="34" charset="0"/>
                <a:cs typeface="Arial" pitchFamily="34" charset="0"/>
                <a:hlinkClick r:id="rId3"/>
              </a:rPr>
              <a:t>zateevo.ru</a:t>
            </a:r>
            <a:endParaRPr lang="ru-RU" sz="20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nsportal.ru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5"/>
              </a:rPr>
              <a:t>audioskazki.net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6"/>
              </a:rPr>
              <a:t>://images.yandex.ru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6"/>
              </a:rPr>
              <a:t>/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1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9036496" cy="1307703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latin typeface="Arial" pitchFamily="34" charset="0"/>
                <a:cs typeface="Arial" pitchFamily="34" charset="0"/>
              </a:rPr>
              <a:t>Конституция</a:t>
            </a:r>
            <a:r>
              <a:rPr lang="ru-RU" sz="49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49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900" b="1" dirty="0" smtClean="0">
                <a:latin typeface="Arial" pitchFamily="34" charset="0"/>
                <a:cs typeface="Arial" pitchFamily="34" charset="0"/>
              </a:rPr>
            </a:b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4900" b="1" dirty="0">
                <a:latin typeface="Arial" pitchFamily="34" charset="0"/>
                <a:cs typeface="Arial" pitchFamily="34" charset="0"/>
              </a:rPr>
              <a:t>закон, </a:t>
            </a:r>
            <a:r>
              <a:rPr lang="ru-RU" sz="49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900" b="1" dirty="0" smtClean="0">
                <a:latin typeface="Arial" pitchFamily="34" charset="0"/>
                <a:cs typeface="Arial" pitchFamily="34" charset="0"/>
              </a:rPr>
            </a:b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4900" b="1" dirty="0">
                <a:latin typeface="Arial" pitchFamily="34" charset="0"/>
                <a:cs typeface="Arial" pitchFamily="34" charset="0"/>
              </a:rPr>
              <a:t>которому мы с вами </a:t>
            </a: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живем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04864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же это такое 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законы?</a:t>
            </a:r>
          </a:p>
          <a:p>
            <a:pPr marL="360000"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0000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Законы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это правила, которые устанавливает государство.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0000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должны выполнять все граждане нашей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страны. </a:t>
            </a:r>
          </a:p>
          <a:p>
            <a:pPr marL="360000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Законы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бывают разные, но главный (основной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закон нашей страны называется Конституцией.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0000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Наша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Конституция была принята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0000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декабря 1993 года.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0000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тех пор этот день является государственным праздником нашей страны.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006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Arial" pitchFamily="34" charset="0"/>
                <a:cs typeface="Arial" pitchFamily="34" charset="0"/>
              </a:rPr>
              <a:t>Конвенция  ООН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5575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Есть в Конвенции  ООН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Вот такой закон: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Всех людей учить  должны,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Детям знания нужны.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Это знать должны все дети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 все люди на планете.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s.flip.kz/prod/286/285831_2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8544">
            <a:off x="799525" y="1720727"/>
            <a:ext cx="2880320" cy="433469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05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Что такое конвенция ООН о правах ребёнка?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5934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«Конвенция» - это, по-русски,  международный Договор.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Конвенция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 правах ребёнка состоит из статей о правах ребёнка, которые обязаны соблюдать во всех странах.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Следят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за соблюдением Конвенции специальные люди – Уполномоченные по правам ребёнка, которые есть не только в столицах, но и в разных городах каждой страны.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Так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что, в любой момент, тебе есть кому заявить о нарушении твоих законных прав!</a:t>
            </a:r>
          </a:p>
        </p:txBody>
      </p:sp>
    </p:spTree>
    <p:extLst>
      <p:ext uri="{BB962C8B-B14F-4D97-AF65-F5344CB8AC3E}">
        <p14:creationId xmlns:p14="http://schemas.microsoft.com/office/powerpoint/2010/main" xmlns="" val="1559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istergid.ru/image/upload/2011-08-06/330026694634_820eb573269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5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Викторина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92888" cy="5256584"/>
          </a:xfrm>
        </p:spPr>
        <p:txBody>
          <a:bodyPr/>
          <a:lstStyle/>
          <a:p>
            <a:endParaRPr lang="ru-RU" dirty="0"/>
          </a:p>
          <a:p>
            <a:r>
              <a:rPr lang="ru-RU" sz="5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«Герои сказок и </a:t>
            </a:r>
          </a:p>
          <a:p>
            <a:r>
              <a:rPr lang="ru-RU" sz="5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их права»</a:t>
            </a:r>
            <a:endParaRPr lang="ru-RU" sz="5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1158"/>
            <a:ext cx="3874368" cy="2692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96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istergid.ru/image/upload/2011-08-06/330026694634_820eb573269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66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Русские народные сказки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860" y="1052736"/>
            <a:ext cx="8568952" cy="54726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каких сказках было нарушено право главных героев на жизнь?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(ст. 20 п.1)</a:t>
            </a:r>
          </a:p>
          <a:p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3" descr="http://karas-comix.narod.ru/galery_01/Kolobok-02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4645">
            <a:off x="5535545" y="4477139"/>
            <a:ext cx="3024335" cy="221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docs.google.com/viewer?url=http%3A%2F%2Fnsportal.ru%2Fsites%2Fdefault%2Ffiles%2F2011%2F10%2Fprezentaciya__ya_i_moi_prava.pptx&amp;docid=7c9985334d89a3e5856bfab2ecfe7b28&amp;a=bi&amp;pagenumber=15&amp;w=5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30" t="16351" r="22722" b="11099"/>
          <a:stretch/>
        </p:blipFill>
        <p:spPr bwMode="auto">
          <a:xfrm rot="394904">
            <a:off x="2670597" y="4332504"/>
            <a:ext cx="2648925" cy="221421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http://www.ozon.ru/multimedia/books_covers/9307070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12"/>
          <a:stretch/>
        </p:blipFill>
        <p:spPr bwMode="auto">
          <a:xfrm rot="21331572">
            <a:off x="209528" y="1738863"/>
            <a:ext cx="2138209" cy="236934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ВЕРА\правовое восп\для през.викторина\tri%20porosenka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304939">
            <a:off x="5956826" y="2082127"/>
            <a:ext cx="2818442" cy="22487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0" y="4707082"/>
            <a:ext cx="2339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«Сестрица Аленушка и братец Иванушка»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«Колобок»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«Три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порасенка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11" name="Рисунок 10" descr="http://img224.imageshack.us/img224/8795/11869413544if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357" y="1997259"/>
            <a:ext cx="2743479" cy="19236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596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усские народные сказки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каких сказках нарушено право  на свободу личности?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(ст.22 п.1)</a:t>
            </a:r>
            <a:endParaRPr lang="ru-RU" sz="2000" dirty="0"/>
          </a:p>
        </p:txBody>
      </p:sp>
      <p:pic>
        <p:nvPicPr>
          <p:cNvPr id="5" name="Рисунок 4" descr="http://tvkniga.ru/cover/vo/volk-i-semero-kozli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68"/>
          <a:stretch/>
        </p:blipFill>
        <p:spPr bwMode="auto">
          <a:xfrm>
            <a:off x="5868144" y="4435162"/>
            <a:ext cx="2439053" cy="229143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1954" y="5035064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«Волк и семеро козлят»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«Царевна лягушка»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«Петушок – золотой гребешок»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flashsait.com/img/s-petushok-zolotoj-grebes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238" y="1951320"/>
            <a:ext cx="2049559" cy="226470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altei.ru/assets/galleries/144/liaguchka_new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144"/>
          <a:stretch/>
        </p:blipFill>
        <p:spPr bwMode="auto">
          <a:xfrm rot="21368168">
            <a:off x="434187" y="1893512"/>
            <a:ext cx="2427863" cy="270469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5" descr="http://kids.wosir.ua/upload/images/126355846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2" b="7175"/>
          <a:stretch/>
        </p:blipFill>
        <p:spPr bwMode="auto">
          <a:xfrm rot="611724">
            <a:off x="6724151" y="1637137"/>
            <a:ext cx="1733964" cy="250414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terra.com/images/sk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7015">
            <a:off x="3070242" y="4514096"/>
            <a:ext cx="1935823" cy="22422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8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stergid.ru/image/upload/2011-08-06/330026694634_820eb573269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Arial" pitchFamily="34" charset="0"/>
                <a:cs typeface="Arial" pitchFamily="34" charset="0"/>
              </a:rPr>
              <a:t>Русские народные сказки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sz="3100" dirty="0">
                <a:latin typeface="Arial" pitchFamily="34" charset="0"/>
                <a:cs typeface="Arial" pitchFamily="34" charset="0"/>
              </a:rPr>
              <a:t>В каких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сказках нарушено право 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на неприкосновенность жилища?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(ст.25)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71" y="5157192"/>
            <a:ext cx="2890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Правильный ответ: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Заюшкина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избушка»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«Теремок»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«Три поросенка»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3" descr="https://encrypted-tbn0.gstatic.com/images?q=tbn:ANd9GcSO4Z44XDB_GyJiyib2H0v7wXDaI6Slwdjhgj5b2xCephJlsvFjM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40" y="1831017"/>
            <a:ext cx="3672408" cy="2074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4" descr="http://gnomik-nn.narod.ru/fairytale/zayushkina_izbushka/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9038">
            <a:off x="509903" y="2020858"/>
            <a:ext cx="2625763" cy="237328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img1.labirint.ru/books/34022/big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94" b="29705"/>
          <a:stretch/>
        </p:blipFill>
        <p:spPr bwMode="auto">
          <a:xfrm>
            <a:off x="2771800" y="4411207"/>
            <a:ext cx="2592288" cy="2135712"/>
          </a:xfrm>
          <a:prstGeom prst="rect">
            <a:avLst/>
          </a:prstGeom>
          <a:noFill/>
          <a:ln w="38100">
            <a:solidFill>
              <a:srgbClr val="FF00FF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http://static2.read.ru/images/booksillustrations/1245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3938" y="4334806"/>
            <a:ext cx="3116534" cy="217523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922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735</TotalTime>
  <Words>621</Words>
  <Application>Microsoft Office PowerPoint</Application>
  <PresentationFormat>Экран (4:3)</PresentationFormat>
  <Paragraphs>164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Муниципальное автономное дошкольное образовательное учреждение   Центр развития ребенка -  детский сад  № 52  ГО Красноуфимск Свердловской области</vt:lpstr>
      <vt:lpstr>Надо знать свои права</vt:lpstr>
      <vt:lpstr>Конституция –  основной закон,  по которому мы с вами живем </vt:lpstr>
      <vt:lpstr>Конвенция  ООН </vt:lpstr>
      <vt:lpstr>Что такое конвенция ООН о правах ребёнка?</vt:lpstr>
      <vt:lpstr>Викторина</vt:lpstr>
      <vt:lpstr>Русские народные сказки</vt:lpstr>
      <vt:lpstr>Русские народные сказки В каких сказках нарушено право  на свободу личности? (ст.22 п.1)</vt:lpstr>
      <vt:lpstr>Русские народные сказки В каких  сказках нарушено право  на неприкосновенность жилища? (ст.25)</vt:lpstr>
      <vt:lpstr>Сказки А. С. Пушкина В каких сказках происходит нарушение прав на жизнь героев? (ст.20)</vt:lpstr>
      <vt:lpstr>Сказки А. С. Пушкина Герой какой сказки  получил справедливое вознаграждение за труд? (ст.37 п. 3)</vt:lpstr>
      <vt:lpstr>Сказки русских писателей Вспомните сказки, в которых герои воспользовались правом свободно выезжать за пределы Родины? (ст.27 п.2)</vt:lpstr>
      <vt:lpstr>Сказки русских писателей  В каких сказках герои получают достойное вознаграждение за труд? (ст.37 п. 3)</vt:lpstr>
      <vt:lpstr>Сказки зарубежных писателей В какой сказке не соблюдается право на отдых? (ст.37 п.5) </vt:lpstr>
      <vt:lpstr>Сказки зарубежных писателей  В какой сказке герой  имеет право на свободу и личную неприкосновенность? (ст.22. п.1)</vt:lpstr>
      <vt:lpstr>Сказки зарубежных писателей Какие  герои   сказки воспользовались  правом на свободу мирных собраний? (ст.31) </vt:lpstr>
      <vt:lpstr>   Сказки советских писателей В каких сказках главные герои отказались воспользоваться своим правом на получение образования? (ст.43 п.1) </vt:lpstr>
      <vt:lpstr>Сказки советских писателей В какой сказке герой подвергается насилию? (ст.21 п.2)</vt:lpstr>
      <vt:lpstr>Молодцы! </vt:lpstr>
      <vt:lpstr>Дидактическая игра</vt:lpstr>
      <vt:lpstr>Соедини стрелочками четверостишие и соответствующий ему знак, отражающий одну из основных статей Декларации прав ребенка </vt:lpstr>
      <vt:lpstr>Слайд 22</vt:lpstr>
      <vt:lpstr>Имею право я на жизнь </vt:lpstr>
      <vt:lpstr>СПИСОК ИНФОРМАЦИОННЫХ ИСТОЧНИКОВ: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Владелец</cp:lastModifiedBy>
  <cp:revision>62</cp:revision>
  <dcterms:created xsi:type="dcterms:W3CDTF">2013-12-13T17:09:10Z</dcterms:created>
  <dcterms:modified xsi:type="dcterms:W3CDTF">2013-12-19T03:37:13Z</dcterms:modified>
</cp:coreProperties>
</file>