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81" r:id="rId4"/>
    <p:sldId id="280" r:id="rId5"/>
    <p:sldId id="283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88" r:id="rId17"/>
    <p:sldId id="272" r:id="rId18"/>
    <p:sldId id="273" r:id="rId19"/>
    <p:sldId id="274" r:id="rId20"/>
    <p:sldId id="285" r:id="rId21"/>
    <p:sldId id="275" r:id="rId22"/>
    <p:sldId id="284" r:id="rId23"/>
    <p:sldId id="286" r:id="rId24"/>
    <p:sldId id="28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  <a:srgbClr val="996633"/>
    <a:srgbClr val="993300"/>
    <a:srgbClr val="FFFFFF"/>
    <a:srgbClr val="008000"/>
    <a:srgbClr val="FF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322" autoAdjust="0"/>
  </p:normalViewPr>
  <p:slideViewPr>
    <p:cSldViewPr>
      <p:cViewPr>
        <p:scale>
          <a:sx n="60" d="100"/>
          <a:sy n="60" d="100"/>
        </p:scale>
        <p:origin x="-702" y="-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5E280-9C9A-46E3-8865-6BD98180E638}" type="datetimeFigureOut">
              <a:rPr lang="ru-RU" smtClean="0"/>
              <a:pPr/>
              <a:t>19.12.2013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D1AE1-0EAC-4859-926D-2DBE518EB5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2438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5E280-9C9A-46E3-8865-6BD98180E638}" type="datetimeFigureOut">
              <a:rPr lang="ru-RU" smtClean="0"/>
              <a:pPr/>
              <a:t>19.12.2013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D1AE1-0EAC-4859-926D-2DBE518EB5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257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5E280-9C9A-46E3-8865-6BD98180E638}" type="datetimeFigureOut">
              <a:rPr lang="ru-RU" smtClean="0"/>
              <a:pPr/>
              <a:t>19.12.2013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D1AE1-0EAC-4859-926D-2DBE518EB5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3514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5E280-9C9A-46E3-8865-6BD98180E638}" type="datetimeFigureOut">
              <a:rPr lang="ru-RU" smtClean="0"/>
              <a:pPr/>
              <a:t>19.12.2013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D1AE1-0EAC-4859-926D-2DBE518EB5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9093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5E280-9C9A-46E3-8865-6BD98180E638}" type="datetimeFigureOut">
              <a:rPr lang="ru-RU" smtClean="0"/>
              <a:pPr/>
              <a:t>19.12.2013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D1AE1-0EAC-4859-926D-2DBE518EB5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5729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5E280-9C9A-46E3-8865-6BD98180E638}" type="datetimeFigureOut">
              <a:rPr lang="ru-RU" smtClean="0"/>
              <a:pPr/>
              <a:t>19.12.2013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D1AE1-0EAC-4859-926D-2DBE518EB5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3745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5E280-9C9A-46E3-8865-6BD98180E638}" type="datetimeFigureOut">
              <a:rPr lang="ru-RU" smtClean="0"/>
              <a:pPr/>
              <a:t>19.12.2013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D1AE1-0EAC-4859-926D-2DBE518EB5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3268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5E280-9C9A-46E3-8865-6BD98180E638}" type="datetimeFigureOut">
              <a:rPr lang="ru-RU" smtClean="0"/>
              <a:pPr/>
              <a:t>19.12.2013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D1AE1-0EAC-4859-926D-2DBE518EB5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3828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5E280-9C9A-46E3-8865-6BD98180E638}" type="datetimeFigureOut">
              <a:rPr lang="ru-RU" smtClean="0"/>
              <a:pPr/>
              <a:t>19.12.2013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D1AE1-0EAC-4859-926D-2DBE518EB5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0326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5E280-9C9A-46E3-8865-6BD98180E638}" type="datetimeFigureOut">
              <a:rPr lang="ru-RU" smtClean="0"/>
              <a:pPr/>
              <a:t>19.12.2013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D1AE1-0EAC-4859-926D-2DBE518EB5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9136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5E280-9C9A-46E3-8865-6BD98180E638}" type="datetimeFigureOut">
              <a:rPr lang="ru-RU" smtClean="0"/>
              <a:pPr/>
              <a:t>19.12.2013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D1AE1-0EAC-4859-926D-2DBE518EB5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1055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5E280-9C9A-46E3-8865-6BD98180E638}" type="datetimeFigureOut">
              <a:rPr lang="ru-RU" smtClean="0"/>
              <a:pPr/>
              <a:t>19.12.2013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D1AE1-0EAC-4859-926D-2DBE518EB5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4055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7.jpeg"/><Relationship Id="rId4" Type="http://schemas.openxmlformats.org/officeDocument/2006/relationships/image" Target="../media/image2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zateevo.r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" TargetMode="External"/><Relationship Id="rId5" Type="http://schemas.openxmlformats.org/officeDocument/2006/relationships/hyperlink" Target="http://audioskazki.net/" TargetMode="External"/><Relationship Id="rId4" Type="http://schemas.openxmlformats.org/officeDocument/2006/relationships/hyperlink" Target="http://nsportal.ru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mistergid.ru/image/upload/2011-08-06/330026694634_820eb573269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Муниципальное автономное дошкольное образовательное учреждение  </a:t>
            </a:r>
            <a:b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Центр развития ребенка -  детский сад  № 52</a:t>
            </a:r>
            <a:b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ГО Красноуфимск Свердловской области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40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6000" b="1" dirty="0" smtClean="0">
                <a:latin typeface="Arial" pitchFamily="34" charset="0"/>
                <a:cs typeface="Arial" pitchFamily="34" charset="0"/>
              </a:rPr>
              <a:t>«О правах – играя»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502121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850" algn="r"/>
            <a:r>
              <a:rPr lang="ru-RU" b="1" dirty="0" smtClean="0">
                <a:latin typeface="Arial" pitchFamily="34" charset="0"/>
                <a:cs typeface="Arial" pitchFamily="34" charset="0"/>
              </a:rPr>
              <a:t>Барбарина О.А.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indent="450850" algn="r"/>
            <a:r>
              <a:rPr lang="ru-RU" dirty="0" smtClean="0">
                <a:latin typeface="Arial" pitchFamily="34" charset="0"/>
                <a:cs typeface="Arial" pitchFamily="34" charset="0"/>
              </a:rPr>
              <a:t>воспитатель,</a:t>
            </a:r>
          </a:p>
          <a:p>
            <a:pPr indent="450850" algn="r"/>
            <a:r>
              <a:rPr lang="en-US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квалификационной категории и дети подготовительной к школе группы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0873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zoom/>
      </p:transition>
    </mc:Choice>
    <mc:Fallback>
      <p:transition spd="slow">
        <p:zo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mistergid.ru/image/upload/2011-08-06/330026694634_820eb573269e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210146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latin typeface="Arial" pitchFamily="34" charset="0"/>
                <a:cs typeface="Arial" pitchFamily="34" charset="0"/>
              </a:rPr>
              <a:t>Сказки А. С. Пушкина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В каких сказках происходит нарушение прав на жизнь героев?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(ст.20)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9997" y="5157192"/>
            <a:ext cx="33843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Правильный ответ: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«Сказка о царе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Салтане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«Сказка о рыбаке и рыбке»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«Сказка о мертвой царевне и семи богатырях»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https://encrypted-tbn3.gstatic.com/images?q=tbn:ANd9GcT_ifMfjMQJx41grffS5CRQlCfsndEfPC8ApcjYapMtYvv3gBk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392" y="1628800"/>
            <a:ext cx="2749227" cy="2009627"/>
          </a:xfrm>
          <a:prstGeom prst="rect">
            <a:avLst/>
          </a:prstGeom>
          <a:noFill/>
          <a:ln w="38100">
            <a:solidFill>
              <a:srgbClr val="00808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http://www.gaidarovka.ru/70154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26" t="10050" b="29397"/>
          <a:stretch/>
        </p:blipFill>
        <p:spPr bwMode="auto">
          <a:xfrm>
            <a:off x="5984373" y="4279384"/>
            <a:ext cx="2881420" cy="2158498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8" name="Рисунок 7" descr="http://izvestia64.ru/images/articles_p/chten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0055" y="1950420"/>
            <a:ext cx="2376264" cy="29156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9" name="Рисунок 8" descr="http://raremarket.ru/sites/default/files/imagecache/product_full/59/otkrytka_-03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751" t="4673" r="20617" b="4206"/>
          <a:stretch/>
        </p:blipFill>
        <p:spPr bwMode="auto">
          <a:xfrm>
            <a:off x="222350" y="3902548"/>
            <a:ext cx="2376264" cy="2123365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0" name="Рисунок 9" descr="http://lh6.ggpht.com/_BZiWuW6pvRY/TBTWYZW8bNI/AAAAAAAABhM/udVxAXltCH8/clip_image017%5B4%5D.jpg?imgmax=80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70069" y="1628800"/>
            <a:ext cx="2910028" cy="2304256"/>
          </a:xfrm>
          <a:prstGeom prst="rect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259023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mistergid.ru/image/upload/2011-08-06/330026694634_820eb573269e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900" b="1" dirty="0">
                <a:latin typeface="Arial" pitchFamily="34" charset="0"/>
                <a:cs typeface="Arial" pitchFamily="34" charset="0"/>
              </a:rPr>
              <a:t>Сказки А. С. Пушкина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latin typeface="Arial" pitchFamily="34" charset="0"/>
                <a:cs typeface="Arial" pitchFamily="34" charset="0"/>
              </a:rPr>
            </a:br>
            <a:r>
              <a:rPr lang="ru-RU" sz="3100" dirty="0" smtClean="0">
                <a:latin typeface="Arial" pitchFamily="34" charset="0"/>
                <a:cs typeface="Arial" pitchFamily="34" charset="0"/>
              </a:rPr>
              <a:t>Герой 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какой сказки  получил справедливое вознаграждение за труд?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(ст.37 п. 3)</a:t>
            </a:r>
            <a:endParaRPr lang="ru-RU" sz="2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55497" y="5726269"/>
            <a:ext cx="3816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Правильный ответ: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Сказка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 попе и работнике его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Балде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http://leeet.net/lib/books/skazka_o_pope_i_o_rabotnike_ego_balde_/cover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93" t="11790" r="4356" b="22965"/>
          <a:stretch/>
        </p:blipFill>
        <p:spPr bwMode="auto">
          <a:xfrm>
            <a:off x="2771800" y="2360968"/>
            <a:ext cx="2711696" cy="2347682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pic>
        <p:nvPicPr>
          <p:cNvPr id="7" name="Рисунок 6" descr="http://img-fotki.yandex.ru/get/5411/38229061.61/0_60f54_1a3a4854_L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293096"/>
            <a:ext cx="2756120" cy="2356503"/>
          </a:xfrm>
          <a:prstGeom prst="rect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8" name="Рисунок 7" descr="http://skaz-pushkina.ru/kadr/cs198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451" t="2595" r="6274" b="5017"/>
          <a:stretch/>
        </p:blipFill>
        <p:spPr bwMode="auto">
          <a:xfrm rot="275957">
            <a:off x="5995918" y="1818485"/>
            <a:ext cx="3024336" cy="2222971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9" name="Рисунок 8" descr="http://izvestia64.ru/images/articles_p/chten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45800">
            <a:off x="259987" y="1995216"/>
            <a:ext cx="2419908" cy="3576898"/>
          </a:xfrm>
          <a:prstGeom prst="rect">
            <a:avLst/>
          </a:prstGeom>
          <a:noFill/>
          <a:ln w="38100">
            <a:solidFill>
              <a:srgbClr val="FF00FF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19837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mistergid.ru/image/upload/2011-08-06/330026694634_820eb573269e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324" y="274638"/>
            <a:ext cx="8738156" cy="1143000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latin typeface="Arial" pitchFamily="34" charset="0"/>
                <a:cs typeface="Arial" pitchFamily="34" charset="0"/>
              </a:rPr>
              <a:t>Сказки русских писателей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Вспомните сказки, в которых герои воспользовались правом свободно выезжать за пределы Родины?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(ст.27 п.2)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6409" y="5138458"/>
            <a:ext cx="27363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Правильный ответ: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«Лягушка - путешественница»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«Конек - горбунок»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«Аленький цветочек»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http://mir-multfilmov.ru/_bd/3/66547322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1846" y="4330285"/>
            <a:ext cx="3238356" cy="2220838"/>
          </a:xfrm>
          <a:prstGeom prst="rect">
            <a:avLst/>
          </a:prstGeom>
          <a:noFill/>
          <a:ln w="38100">
            <a:solidFill>
              <a:srgbClr val="008000"/>
            </a:solidFill>
          </a:ln>
        </p:spPr>
      </p:pic>
      <p:pic>
        <p:nvPicPr>
          <p:cNvPr id="6" name="Рисунок 5" descr="http://www.mnoga-softa.ru/uploads/posts/2011-07/thumbs/1310558960_ahr0cdovl2v4dc0xlji0dmlkzw9kaxjly3quy29tlziznjkxmje1os4xndizn18wmdq2mda1mdizmdaxmjawotg1ntaxnjuzmtu2mzaymzk5ntrfmdqylzizntuzmc5qcgc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334" t="4286" r="10333" b="6572"/>
          <a:stretch/>
        </p:blipFill>
        <p:spPr bwMode="auto">
          <a:xfrm rot="21162428">
            <a:off x="333661" y="1978502"/>
            <a:ext cx="2295525" cy="2971800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050" name="Picture 2" descr="http://multiplication.ru/wp-content/uploads/2012/02/alenki65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7" y="1827806"/>
            <a:ext cx="3096344" cy="2292358"/>
          </a:xfrm>
          <a:prstGeom prst="rect">
            <a:avLst/>
          </a:prstGeom>
          <a:noFill/>
          <a:ln w="38100"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img1.labirint.ru/books/323970/big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98" b="3687"/>
          <a:stretch/>
        </p:blipFill>
        <p:spPr bwMode="auto">
          <a:xfrm rot="739650">
            <a:off x="6575945" y="2150328"/>
            <a:ext cx="2205142" cy="3186934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9102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mistergid.ru/image/upload/2011-08-06/330026694634_820eb573269e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994122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latin typeface="Arial" pitchFamily="34" charset="0"/>
                <a:cs typeface="Arial" pitchFamily="34" charset="0"/>
              </a:rPr>
              <a:t>Сказки русских писателей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 В каких сказках герои получают достойное вознаграждение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за труд?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(ст.37 п. 3)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5661248"/>
            <a:ext cx="25202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Правильный ответ: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«Мороз Иванович»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«Конек - горбунок»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http://viking1234567.narod.ru/96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51266" y="4077072"/>
            <a:ext cx="3096344" cy="2481833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6" name="Picture 2" descr="http://img1.labirint.ru/books/323970/big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98" b="36583"/>
          <a:stretch/>
        </p:blipFill>
        <p:spPr bwMode="auto">
          <a:xfrm>
            <a:off x="179512" y="1537118"/>
            <a:ext cx="2808312" cy="2630907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https://encrypted-tbn1.gstatic.com/images?q=tbn:ANd9GcS2erUQz9FkQV9rWjlPxS7oolCQSErY_seRTPKeK7r-RKVl-7nX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17467" y="2877378"/>
            <a:ext cx="2146621" cy="28086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4098" name="Picture 2" descr="http://lizmult.ru/Online/Ljagushka-putishestvenniza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2606" y="1700808"/>
            <a:ext cx="2693665" cy="2001009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35616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mistergid.ru/image/upload/2011-08-06/330026694634_820eb573269e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latin typeface="Arial" pitchFamily="34" charset="0"/>
                <a:cs typeface="Arial" pitchFamily="34" charset="0"/>
              </a:rPr>
              <a:t>Сказки зарубежных писателей</a:t>
            </a:r>
            <a:br>
              <a:rPr lang="ru-RU" sz="4900" b="1" dirty="0" smtClean="0">
                <a:latin typeface="Arial" pitchFamily="34" charset="0"/>
                <a:cs typeface="Arial" pitchFamily="34" charset="0"/>
              </a:rPr>
            </a:b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В какой сказке не соблюдается право на отдых?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(ст.37 п.5)</a:t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5373216"/>
            <a:ext cx="1800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Правильный ответ: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«Золушка»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http://img1.liveinternet.ru/images/attach/c/0/36/948/36948326_B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254612"/>
            <a:ext cx="3440060" cy="241300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</p:pic>
      <p:pic>
        <p:nvPicPr>
          <p:cNvPr id="6" name="Рисунок 5" descr="http://mozhor.ru/images/chipollino.jpe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11463">
            <a:off x="5835617" y="1734804"/>
            <a:ext cx="2862687" cy="20820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7" name="Рисунок 6" descr="http://www.knigidetkam.com.ua/img/1990/cover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30" t="21690" r="7632"/>
          <a:stretch/>
        </p:blipFill>
        <p:spPr bwMode="auto">
          <a:xfrm rot="20974878">
            <a:off x="315441" y="1633902"/>
            <a:ext cx="2075719" cy="246456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8" name="Рисунок 7" descr="http://img2.labirint.ru/books/32188/scrn_big_01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083" t="5717" r="5769" b="5455"/>
          <a:stretch/>
        </p:blipFill>
        <p:spPr bwMode="auto">
          <a:xfrm>
            <a:off x="3275856" y="1772816"/>
            <a:ext cx="1420853" cy="215863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122" name="Picture 2" descr="http://upload.wikimedia.org/wikipedia/ru/thumb/7/7d/%D0%94%D1%8E%D0%B9%D0%BC%D0%BE%D0%B2%D0%BE%D1%87%D0%BA%D0%B0_-_%D0%BA%D0%B0%D0%B4%D1%80_%D0%B8%D0%B7_%D0%BC%D1%83%D0%BB%D1%8C%D1%82%D1%84%D0%B8%D0%BB%D1%8C%D0%BC%D0%B0.jpg/260px-%D0%94%D1%8E%D0%B9%D0%BC%D0%BE%D0%B2%D0%BE%D1%87%D0%BA%D0%B0_-_%D0%BA%D0%B0%D0%B4%D1%80_%D0%B8%D0%B7_%D0%BC%D1%83%D0%BB%D1%8C%D1%82%D1%84%D0%B8%D0%BB%D1%8C%D0%BC%D0%B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391938"/>
            <a:ext cx="2941651" cy="2138354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6522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mistergid.ru/image/upload/2011-08-06/330026694634_820eb573269e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595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009" y="332656"/>
            <a:ext cx="8229600" cy="1268760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latin typeface="Arial" pitchFamily="34" charset="0"/>
                <a:cs typeface="Arial" pitchFamily="34" charset="0"/>
              </a:rPr>
              <a:t>Сказки зарубежных писателей </a:t>
            </a:r>
            <a:br>
              <a:rPr lang="ru-RU" sz="4900" b="1" dirty="0" smtClean="0">
                <a:latin typeface="Arial" pitchFamily="34" charset="0"/>
                <a:cs typeface="Arial" pitchFamily="34" charset="0"/>
              </a:rPr>
            </a:br>
            <a:r>
              <a:rPr lang="ru-RU" sz="3100" dirty="0" smtClean="0">
                <a:latin typeface="Arial" pitchFamily="34" charset="0"/>
                <a:cs typeface="Arial" pitchFamily="34" charset="0"/>
              </a:rPr>
              <a:t>В какой сказке герой  имеет право на свободу и личную неприкосновенность?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(ст.22. п.1)</a:t>
            </a:r>
            <a:endParaRPr lang="ru-RU" sz="2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976" y="4175273"/>
            <a:ext cx="21420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Правильный ответ: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Чиполлино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его друзья»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«Снежная королева»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«Гулливер 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стране лилипутов»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http://galereika.org/_ph/161/2/94743452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725144"/>
            <a:ext cx="3600400" cy="1762580"/>
          </a:xfrm>
          <a:prstGeom prst="rect">
            <a:avLst/>
          </a:prstGeom>
          <a:noFill/>
          <a:ln w="38100">
            <a:solidFill>
              <a:srgbClr val="008000"/>
            </a:solidFill>
          </a:ln>
        </p:spPr>
      </p:pic>
      <p:pic>
        <p:nvPicPr>
          <p:cNvPr id="6146" name="Picture 2" descr="http://4.bp.blogspot.com/-iqdd5NevlEg/T14u08MYqHI/AAAAAAAACAo/VEdJ_jvaOjs/s1600/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118454"/>
            <a:ext cx="3456384" cy="2073831"/>
          </a:xfrm>
          <a:prstGeom prst="rect">
            <a:avLst/>
          </a:prstGeom>
          <a:noFill/>
          <a:ln w="38100">
            <a:solidFill>
              <a:schemeClr val="tx1">
                <a:lumMod val="75000"/>
                <a:lumOff val="2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sqd.ru/files/1/866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02024"/>
            <a:ext cx="3246903" cy="2004963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multrus.ru/_ld/0/2506772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3196" y="4341143"/>
            <a:ext cx="2985737" cy="2239303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2214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mistergid.ru/image/upload/2011-08-06/330026694634_820eb573269e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Сказки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зарубежных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писателей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Какие  герои   сказки воспользовались  правом на свободу мирных собраний?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(ст.31) </a:t>
            </a:r>
            <a:endParaRPr lang="ru-RU" sz="2200" dirty="0"/>
          </a:p>
        </p:txBody>
      </p:sp>
      <p:pic>
        <p:nvPicPr>
          <p:cNvPr id="6" name="Picture 7" descr="http://www.stihi.ru/pics/2010/01/22/40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83942">
            <a:off x="790556" y="1904285"/>
            <a:ext cx="3024336" cy="2612607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st.klumba.ua/img/club/2011/10/04/c954ebbabfe5-5f5691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39060">
            <a:off x="5220072" y="1731276"/>
            <a:ext cx="3168352" cy="2376264"/>
          </a:xfrm>
          <a:prstGeom prst="rect">
            <a:avLst/>
          </a:prstGeom>
          <a:noFill/>
          <a:ln w="28575">
            <a:solidFill>
              <a:srgbClr val="996633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bookin.org.ru/book/23525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23320" y="4587637"/>
            <a:ext cx="2692344" cy="185745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51520" y="4916198"/>
            <a:ext cx="2771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«Белоснежка и семь гномов»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«Бременские музыканты»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4" name="Picture 6" descr="http://s54.radikal.ru/i145/1108/4a/a168a596f9f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386173"/>
            <a:ext cx="2520280" cy="2260377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45337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mistergid.ru/image/upload/2011-08-06/330026694634_820eb573269e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6465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86895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dirty="0" smtClean="0">
                <a:latin typeface="Arial" pitchFamily="34" charset="0"/>
                <a:cs typeface="Arial" pitchFamily="34" charset="0"/>
              </a:rPr>
              <a:t>Сказки </a:t>
            </a:r>
            <a:r>
              <a:rPr lang="ru-RU" sz="4900" b="1" dirty="0">
                <a:latin typeface="Arial" pitchFamily="34" charset="0"/>
                <a:cs typeface="Arial" pitchFamily="34" charset="0"/>
              </a:rPr>
              <a:t>советских писателей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В каких сказках главные герои отказались воспользоваться своим правом на получение образования?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(ст.43 п.1)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5243759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Правильный ответ: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«В стране невыученных уроков»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«Сказка о золотом ключике или приключения Буратино»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Баранкин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будь человеком»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http://lizmult.ru/_ld/5/98030597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91498"/>
            <a:ext cx="3096344" cy="194168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7170" name="Picture 2" descr="http://s08.radikal.ru/i181/1006/e8/39e983e06fc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916832"/>
            <a:ext cx="3380493" cy="2535370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http://myltia.com/files/byratino1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8583" y="4665898"/>
            <a:ext cx="3672408" cy="1990700"/>
          </a:xfrm>
          <a:prstGeom prst="rect">
            <a:avLst/>
          </a:prstGeom>
          <a:noFill/>
          <a:ln w="38100">
            <a:solidFill>
              <a:srgbClr val="008080"/>
            </a:solidFill>
          </a:ln>
        </p:spPr>
      </p:pic>
      <p:pic>
        <p:nvPicPr>
          <p:cNvPr id="8" name="Рисунок 7" descr="http://cs312827.vk.me/v312827601/4445/StvG3EtFfIQ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55062" y="3556852"/>
            <a:ext cx="2387600" cy="17907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12907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mistergid.ru/image/upload/2011-08-06/330026694634_820eb573269e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900" b="1" dirty="0">
                <a:latin typeface="Arial" pitchFamily="34" charset="0"/>
                <a:cs typeface="Arial" pitchFamily="34" charset="0"/>
              </a:rPr>
              <a:t>Сказки советских </a:t>
            </a:r>
            <a:r>
              <a:rPr lang="ru-RU" sz="4900" b="1" dirty="0" smtClean="0">
                <a:latin typeface="Arial" pitchFamily="34" charset="0"/>
                <a:cs typeface="Arial" pitchFamily="34" charset="0"/>
              </a:rPr>
              <a:t>писателей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3100" dirty="0">
                <a:latin typeface="Arial" pitchFamily="34" charset="0"/>
                <a:cs typeface="Arial" pitchFamily="34" charset="0"/>
              </a:rPr>
              <a:t>В какой 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сказке герой подвергается насилию?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(ст.21 п.2)</a:t>
            </a:r>
            <a:endParaRPr lang="ru-RU" sz="2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5661248"/>
            <a:ext cx="32301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Правильный ответ: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Приключения Буратино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://img.labirint.ru/images/comments_pic/0837/05lab74n712210606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060848"/>
            <a:ext cx="2448272" cy="3264363"/>
          </a:xfrm>
          <a:prstGeom prst="rect">
            <a:avLst/>
          </a:prstGeom>
          <a:noFill/>
          <a:ln w="38100">
            <a:solidFill>
              <a:schemeClr val="tx1">
                <a:lumMod val="75000"/>
                <a:lumOff val="2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vidikru.ru/uploads/1320553766_cvetik-semicvetik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758"/>
          <a:stretch/>
        </p:blipFill>
        <p:spPr bwMode="auto">
          <a:xfrm>
            <a:off x="803067" y="1556792"/>
            <a:ext cx="2511891" cy="3437844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crazymama.ru/images/cartoon/2381_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19963" y="3110185"/>
            <a:ext cx="2808312" cy="2106234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2251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mistergid.ru/image/upload/2011-08-06/330026694634_820eb573269e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250704" cy="1143000"/>
          </a:xfrm>
        </p:spPr>
        <p:txBody>
          <a:bodyPr>
            <a:normAutofit fontScale="90000"/>
          </a:bodyPr>
          <a:lstStyle/>
          <a:p>
            <a:r>
              <a:rPr lang="ru-RU" sz="49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Молодцы!</a:t>
            </a:r>
            <a:r>
              <a:rPr lang="ru-RU" b="1" dirty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340768"/>
            <a:ext cx="381642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Arial" pitchFamily="34" charset="0"/>
                <a:cs typeface="Arial" pitchFamily="34" charset="0"/>
              </a:rPr>
              <a:t>Права ребенка надо знать,</a:t>
            </a:r>
          </a:p>
          <a:p>
            <a:r>
              <a:rPr lang="ru-RU" sz="3200" dirty="0">
                <a:latin typeface="Arial" pitchFamily="34" charset="0"/>
                <a:cs typeface="Arial" pitchFamily="34" charset="0"/>
              </a:rPr>
              <a:t>Не только знать,</a:t>
            </a:r>
          </a:p>
          <a:p>
            <a:r>
              <a:rPr lang="ru-RU" sz="3200" dirty="0">
                <a:latin typeface="Arial" pitchFamily="34" charset="0"/>
                <a:cs typeface="Arial" pitchFamily="34" charset="0"/>
              </a:rPr>
              <a:t>Но соблюдать,</a:t>
            </a:r>
          </a:p>
          <a:p>
            <a:r>
              <a:rPr lang="ru-RU" sz="3200" dirty="0">
                <a:latin typeface="Arial" pitchFamily="34" charset="0"/>
                <a:cs typeface="Arial" pitchFamily="34" charset="0"/>
              </a:rPr>
              <a:t>Тогда легко нам будет жить,</a:t>
            </a:r>
          </a:p>
          <a:p>
            <a:r>
              <a:rPr lang="ru-RU" sz="3200" dirty="0">
                <a:latin typeface="Arial" pitchFamily="34" charset="0"/>
                <a:cs typeface="Arial" pitchFamily="34" charset="0"/>
              </a:rPr>
              <a:t>Играть, дружить и не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тужить.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http://img0.liveinternet.ru/images/attach/c/6/91/674/91674398_large_98611a61b19b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4169">
            <a:off x="4084152" y="1490584"/>
            <a:ext cx="4860032" cy="38120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8736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mistergid.ru/image/upload/2011-08-06/330026694634_820eb573269e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92088"/>
          </a:xfrm>
        </p:spPr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Надо знать свои права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196752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Закон пошел бродить по белу свету,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У него особые приметы: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Кодекс, Декларация и право,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Конституция и разные уставы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Их знать должны студенты,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Учителя и президенты.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Все должны их исполнять,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И прав друг друга не лишать.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Чтоб дети учились и развивались,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Чтобы права их не нарушались,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Мы учим закон, прилагая все силы,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Ведь именно нам жить в России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D:\Documents and Settings\Ольга\Рабочий стол\1007632215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612" r="19416"/>
          <a:stretch/>
        </p:blipFill>
        <p:spPr bwMode="auto">
          <a:xfrm rot="432016">
            <a:off x="5439607" y="1416168"/>
            <a:ext cx="2986357" cy="4829199"/>
          </a:xfrm>
          <a:prstGeom prst="rect">
            <a:avLst/>
          </a:prstGeom>
          <a:noFill/>
          <a:ln w="57150">
            <a:solidFill>
              <a:srgbClr val="002060"/>
            </a:solidFill>
            <a:miter lim="800000"/>
            <a:headEnd/>
            <a:tailEnd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15353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mistergid.ru/image/upload/2011-08-06/330026694634_820eb573269e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Дидактическая игра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11542" y="1812377"/>
            <a:ext cx="64807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latin typeface="Arial" pitchFamily="34" charset="0"/>
                <a:cs typeface="Arial" pitchFamily="34" charset="0"/>
              </a:rPr>
              <a:t>«Найди правильный ответ»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http://4.bp.blogspot.com/-e442Bw2LSyA/T5jsjqhPDqI/AAAAAAAABWk/g5_CRDA48BE/s1600/owl-reading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6691" y="3645024"/>
            <a:ext cx="2943225" cy="27120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3559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mistergid.ru/image/upload/2011-08-06/330026694634_820eb573269e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506722" cy="864096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latin typeface="Arial" pitchFamily="34" charset="0"/>
                <a:cs typeface="Arial" pitchFamily="34" charset="0"/>
              </a:rPr>
              <a:t>Соедини стрелочками четверостишие и соответствующий ему знак, отражающий одну из основных статей Декларации прав ребенка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2772" name="Picture 4" descr="C:\Users\Ksu\Desktop\ЕП\DSC022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8270" y="1821305"/>
            <a:ext cx="2097064" cy="2146758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1520" y="4797152"/>
            <a:ext cx="30243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Петь, рисовать и танцевать,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Уроки в школе посещать,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Свои таланты развивать –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Это разрешается.</a:t>
            </a:r>
          </a:p>
        </p:txBody>
      </p:sp>
      <p:pic>
        <p:nvPicPr>
          <p:cNvPr id="8197" name="Picture 6" descr="C:\Users\Ksu\Desktop\ЕП\DSC0223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4"/>
            <a:ext cx="2125241" cy="2160242"/>
          </a:xfrm>
          <a:prstGeom prst="rect">
            <a:avLst/>
          </a:prstGeom>
          <a:noFill/>
          <a:ln w="38100">
            <a:solidFill>
              <a:schemeClr val="bg2">
                <a:lumMod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275856" y="4935651"/>
            <a:ext cx="27776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Эта грань обозначает: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Мать с ребенком разлучают –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Это запрещается.</a:t>
            </a:r>
          </a:p>
        </p:txBody>
      </p:sp>
      <p:pic>
        <p:nvPicPr>
          <p:cNvPr id="8198" name="Picture 10" descr="C:\Users\Ksu\Desktop\ЕП\DSC0224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1110" y="1804700"/>
            <a:ext cx="2138256" cy="2128356"/>
          </a:xfrm>
          <a:prstGeom prst="rect">
            <a:avLst/>
          </a:prstGeom>
          <a:noFill/>
          <a:ln w="38100">
            <a:solidFill>
              <a:schemeClr val="bg2">
                <a:lumMod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053536" y="4935651"/>
            <a:ext cx="28265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Здесь ремень вокруг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дитя, как </a:t>
            </a:r>
            <a:r>
              <a:rPr lang="ru-RU" dirty="0">
                <a:latin typeface="Arial" pitchFamily="34" charset="0"/>
                <a:cs typeface="Arial" pitchFamily="34" charset="0"/>
              </a:rPr>
              <a:t>лента, извивается…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Бить, наказывать – всегда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Запрещается!</a:t>
            </a:r>
          </a:p>
        </p:txBody>
      </p:sp>
      <p:cxnSp>
        <p:nvCxnSpPr>
          <p:cNvPr id="19" name="Прямая со стрелкой 18"/>
          <p:cNvCxnSpPr>
            <a:stCxn id="6" idx="0"/>
            <a:endCxn id="32772" idx="2"/>
          </p:cNvCxnSpPr>
          <p:nvPr/>
        </p:nvCxnSpPr>
        <p:spPr>
          <a:xfrm flipV="1">
            <a:off x="1763688" y="3968063"/>
            <a:ext cx="5703114" cy="829089"/>
          </a:xfrm>
          <a:prstGeom prst="straightConnector1">
            <a:avLst/>
          </a:prstGeom>
          <a:ln>
            <a:solidFill>
              <a:srgbClr val="9933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7" idx="0"/>
          </p:cNvCxnSpPr>
          <p:nvPr/>
        </p:nvCxnSpPr>
        <p:spPr>
          <a:xfrm flipH="1" flipV="1">
            <a:off x="1403648" y="3968063"/>
            <a:ext cx="3261048" cy="967588"/>
          </a:xfrm>
          <a:prstGeom prst="straightConnector1">
            <a:avLst/>
          </a:prstGeom>
          <a:ln>
            <a:solidFill>
              <a:srgbClr val="9933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8" idx="0"/>
          </p:cNvCxnSpPr>
          <p:nvPr/>
        </p:nvCxnSpPr>
        <p:spPr>
          <a:xfrm flipH="1" flipV="1">
            <a:off x="4690238" y="3993959"/>
            <a:ext cx="2776564" cy="941692"/>
          </a:xfrm>
          <a:prstGeom prst="straightConnector1">
            <a:avLst/>
          </a:prstGeom>
          <a:ln>
            <a:solidFill>
              <a:srgbClr val="9933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28935" y="3385116"/>
            <a:ext cx="412292" cy="584775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83644" y="3383288"/>
            <a:ext cx="412292" cy="584775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391956" y="3420289"/>
            <a:ext cx="412292" cy="584775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xmlns="" val="4276259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mistergid.ru/image/upload/2011-08-06/330026694634_820eb573269e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8" name="Picture 7" descr="C:\Users\Ksu\Desktop\ЕП\DSC022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9579" y="633356"/>
            <a:ext cx="2184338" cy="2252108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1907" y="4351962"/>
            <a:ext cx="25922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Вот ребенок груз несет,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Тащит, надрывается.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В детстве тяжкая работа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Запрещается!</a:t>
            </a:r>
          </a:p>
        </p:txBody>
      </p:sp>
      <p:pic>
        <p:nvPicPr>
          <p:cNvPr id="9219" name="Picture 9" descr="C:\Users\Ksu\Desktop\ЕП\DSC0224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6262" y="600002"/>
            <a:ext cx="2183579" cy="2224778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09426" y="4349604"/>
            <a:ext cx="30780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Другого за руку держать,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Не за цвет кожи уважать,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Под общим солнцем в мире жить,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Со всеми расами дружить –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Это разрешается!</a:t>
            </a:r>
          </a:p>
        </p:txBody>
      </p:sp>
      <p:pic>
        <p:nvPicPr>
          <p:cNvPr id="9220" name="Picture 5" descr="C:\Users\Ksu\Desktop\ЕП\DSC0223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71080" y="613122"/>
            <a:ext cx="2219626" cy="2224778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191051" y="4386404"/>
            <a:ext cx="28609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Посмотри на этот знак: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Человек поднял флаг,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Выражает свое мненье –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Это разрешается.</a:t>
            </a:r>
          </a:p>
        </p:txBody>
      </p:sp>
      <p:cxnSp>
        <p:nvCxnSpPr>
          <p:cNvPr id="9" name="Прямая со стрелкой 8"/>
          <p:cNvCxnSpPr>
            <a:stCxn id="7" idx="0"/>
          </p:cNvCxnSpPr>
          <p:nvPr/>
        </p:nvCxnSpPr>
        <p:spPr>
          <a:xfrm flipH="1" flipV="1">
            <a:off x="4480893" y="2879639"/>
            <a:ext cx="3140633" cy="1506765"/>
          </a:xfrm>
          <a:prstGeom prst="straightConnector1">
            <a:avLst/>
          </a:prstGeom>
          <a:ln>
            <a:solidFill>
              <a:srgbClr val="9933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5" idx="0"/>
          </p:cNvCxnSpPr>
          <p:nvPr/>
        </p:nvCxnSpPr>
        <p:spPr>
          <a:xfrm flipV="1">
            <a:off x="1618051" y="2928458"/>
            <a:ext cx="5813697" cy="1423504"/>
          </a:xfrm>
          <a:prstGeom prst="straightConnector1">
            <a:avLst/>
          </a:prstGeom>
          <a:ln>
            <a:solidFill>
              <a:srgbClr val="9933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1618051" y="2876331"/>
            <a:ext cx="2730419" cy="1473273"/>
          </a:xfrm>
          <a:prstGeom prst="straightConnector1">
            <a:avLst/>
          </a:prstGeom>
          <a:ln>
            <a:solidFill>
              <a:srgbClr val="9933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87300" y="2276872"/>
            <a:ext cx="412292" cy="584775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47864" y="2291556"/>
            <a:ext cx="412292" cy="584775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6283" y="2328456"/>
            <a:ext cx="412292" cy="584775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3004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mistergid.ru/image/upload/2011-08-06/330026694634_820eb573269e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900" b="1" dirty="0">
                <a:latin typeface="Arial" pitchFamily="34" charset="0"/>
                <a:cs typeface="Arial" pitchFamily="34" charset="0"/>
              </a:rPr>
              <a:t>Имею право я на жизнь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15816" y="1073530"/>
            <a:ext cx="3888432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Имею право я на жизнь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На чистый воздух, воду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И на семью, чтоб рядом быть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В любую непогоду.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Чтоб врач лечил,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Портной кроил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Одежду для детишек.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Шофер на «зебре» тормозил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И пропускал мальчишек.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Чтоб каждый взрослый выполнял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Обязанности честно.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Имею право я на жизнь! -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И спор здесь не уместен.</a:t>
            </a:r>
          </a:p>
        </p:txBody>
      </p:sp>
      <p:pic>
        <p:nvPicPr>
          <p:cNvPr id="6" name="Рисунок 5" descr="http://www.yamalchild.ru/images/cr1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280" y="1094127"/>
            <a:ext cx="2662112" cy="215141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pic>
        <p:nvPicPr>
          <p:cNvPr id="10242" name="Picture 2" descr="http://img1.liveinternet.ru/images/attach/c/2/69/818/69818258_pravo_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690361"/>
            <a:ext cx="2808312" cy="1984702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9233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mistergid.ru/image/upload/2011-08-06/330026694634_820eb573269e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1433" y="764704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СПИСОК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ИНФОРМАЦИОННЫХ ИСТОЧНИКОВ</a:t>
            </a:r>
            <a:r>
              <a:rPr lang="ru-RU" sz="490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19" y="1628800"/>
            <a:ext cx="8353509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Конституция Российской Федерации: Проспект  - М, 2010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Калинина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Л.В. Изучаем права вместе с любимыми персонажами. - «Ребенок в детском саду».- №3.- 2008 С.39 –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45.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Конвенция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о правах ребенка: Конвенция ООН. – М.: РИОР,2007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Мячина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Л.К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., и др. Маленьким детям – большие права: Учебно-методическое пособие. СПб.: ДЕТСТВО-ПРЕСС, 2007.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Шорыгина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Т.А. Беседы о правах ребенка. - Методическое пособие для занятий с детьми 5 – 10 лет. – М.: ТЦ Сфера, 2008.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u="sng" dirty="0" smtClean="0">
                <a:latin typeface="Arial" pitchFamily="34" charset="0"/>
                <a:cs typeface="Arial" pitchFamily="34" charset="0"/>
                <a:hlinkClick r:id="rId3"/>
              </a:rPr>
              <a:t>http</a:t>
            </a:r>
            <a:r>
              <a:rPr lang="ru-RU" sz="2000" u="sng" dirty="0">
                <a:latin typeface="Arial" pitchFamily="34" charset="0"/>
                <a:cs typeface="Arial" pitchFamily="34" charset="0"/>
                <a:hlinkClick r:id="rId3"/>
              </a:rPr>
              <a:t>://</a:t>
            </a:r>
            <a:r>
              <a:rPr lang="ru-RU" sz="2000" u="sng" dirty="0" smtClean="0">
                <a:latin typeface="Arial" pitchFamily="34" charset="0"/>
                <a:cs typeface="Arial" pitchFamily="34" charset="0"/>
                <a:hlinkClick r:id="rId3"/>
              </a:rPr>
              <a:t>zateevo.ru</a:t>
            </a:r>
            <a:endParaRPr lang="ru-RU" sz="2000" u="sng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rial" pitchFamily="34" charset="0"/>
                <a:cs typeface="Arial" pitchFamily="34" charset="0"/>
                <a:hlinkClick r:id="rId4"/>
              </a:rPr>
              <a:t>http://</a:t>
            </a:r>
            <a:r>
              <a:rPr lang="en-US" sz="2000" dirty="0" smtClean="0">
                <a:latin typeface="Arial" pitchFamily="34" charset="0"/>
                <a:cs typeface="Arial" pitchFamily="34" charset="0"/>
                <a:hlinkClick r:id="rId4"/>
              </a:rPr>
              <a:t>nsportal.ru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rial" pitchFamily="34" charset="0"/>
                <a:cs typeface="Arial" pitchFamily="34" charset="0"/>
                <a:hlinkClick r:id="rId5"/>
              </a:rPr>
              <a:t>http://</a:t>
            </a:r>
            <a:r>
              <a:rPr lang="en-US" sz="2000" dirty="0" smtClean="0">
                <a:latin typeface="Arial" pitchFamily="34" charset="0"/>
                <a:cs typeface="Arial" pitchFamily="34" charset="0"/>
                <a:hlinkClick r:id="rId5"/>
              </a:rPr>
              <a:t>audioskazki.net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Arial" pitchFamily="34" charset="0"/>
                <a:cs typeface="Arial" pitchFamily="34" charset="0"/>
                <a:hlinkClick r:id="rId6"/>
              </a:rPr>
              <a:t>http</a:t>
            </a:r>
            <a:r>
              <a:rPr lang="en-US" sz="2000" dirty="0">
                <a:latin typeface="Arial" pitchFamily="34" charset="0"/>
                <a:cs typeface="Arial" pitchFamily="34" charset="0"/>
                <a:hlinkClick r:id="rId6"/>
              </a:rPr>
              <a:t>://images.yandex.ru</a:t>
            </a:r>
            <a:r>
              <a:rPr lang="en-US" sz="2000" dirty="0" smtClean="0">
                <a:latin typeface="Arial" pitchFamily="34" charset="0"/>
                <a:cs typeface="Arial" pitchFamily="34" charset="0"/>
                <a:hlinkClick r:id="rId6"/>
              </a:rPr>
              <a:t>/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115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mistergid.ru/image/upload/2011-08-06/330026694634_820eb573269e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92696"/>
            <a:ext cx="9036496" cy="1307703"/>
          </a:xfrm>
        </p:spPr>
        <p:txBody>
          <a:bodyPr>
            <a:normAutofit fontScale="90000"/>
          </a:bodyPr>
          <a:lstStyle/>
          <a:p>
            <a:r>
              <a:rPr lang="ru-RU" sz="4900" b="1" i="1" dirty="0">
                <a:latin typeface="Arial" pitchFamily="34" charset="0"/>
                <a:cs typeface="Arial" pitchFamily="34" charset="0"/>
              </a:rPr>
              <a:t>Конституция</a:t>
            </a:r>
            <a:r>
              <a:rPr lang="ru-RU" sz="4900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ru-RU" sz="49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dirty="0" smtClean="0">
                <a:latin typeface="Arial" pitchFamily="34" charset="0"/>
                <a:cs typeface="Arial" pitchFamily="34" charset="0"/>
              </a:rPr>
              <a:t>основной </a:t>
            </a:r>
            <a:r>
              <a:rPr lang="ru-RU" sz="4900" b="1" dirty="0">
                <a:latin typeface="Arial" pitchFamily="34" charset="0"/>
                <a:cs typeface="Arial" pitchFamily="34" charset="0"/>
              </a:rPr>
              <a:t>закон, </a:t>
            </a:r>
            <a:r>
              <a:rPr lang="ru-RU" sz="49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dirty="0" smtClean="0">
                <a:latin typeface="Arial" pitchFamily="34" charset="0"/>
                <a:cs typeface="Arial" pitchFamily="34" charset="0"/>
              </a:rPr>
              <a:t>по </a:t>
            </a:r>
            <a:r>
              <a:rPr lang="ru-RU" sz="4900" b="1" dirty="0">
                <a:latin typeface="Arial" pitchFamily="34" charset="0"/>
                <a:cs typeface="Arial" pitchFamily="34" charset="0"/>
              </a:rPr>
              <a:t>которому мы с вами </a:t>
            </a:r>
            <a:r>
              <a:rPr lang="ru-RU" sz="4900" b="1" dirty="0" smtClean="0">
                <a:latin typeface="Arial" pitchFamily="34" charset="0"/>
                <a:cs typeface="Arial" pitchFamily="34" charset="0"/>
              </a:rPr>
              <a:t>живем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204864"/>
            <a:ext cx="828092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Что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же это такое –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законы?</a:t>
            </a:r>
          </a:p>
          <a:p>
            <a:pPr marL="360000" algn="ctr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360000"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Законы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– это правила, которые устанавливает государство.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360000"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Их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должны выполнять все граждане нашей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страны. </a:t>
            </a:r>
          </a:p>
          <a:p>
            <a:pPr marL="360000"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Законы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бывают разные, но главный (основной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закон нашей страны называется Конституцией.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360000"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Наша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Конституция была принята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360000"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12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декабря 1993 года.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360000"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тех пор этот день является государственным праздником нашей страны.</a:t>
            </a:r>
          </a:p>
        </p:txBody>
      </p:sp>
    </p:spTree>
    <p:extLst>
      <p:ext uri="{BB962C8B-B14F-4D97-AF65-F5344CB8AC3E}">
        <p14:creationId xmlns:p14="http://schemas.microsoft.com/office/powerpoint/2010/main" xmlns="" val="10064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mistergid.ru/image/upload/2011-08-06/330026694634_820eb573269e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900" b="1" dirty="0" smtClean="0">
                <a:latin typeface="Arial" pitchFamily="34" charset="0"/>
                <a:cs typeface="Arial" pitchFamily="34" charset="0"/>
              </a:rPr>
              <a:t>Конвенция  ООН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39952" y="1557500"/>
            <a:ext cx="4572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Есть в Конвенции  ООН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Вот такой закон: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Всех людей учить  должны,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Детям знания нужны.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Это знать должны все дети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И все люди на планете.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http://s.flip.kz/prod/286/285831_24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68544">
            <a:off x="799525" y="1720727"/>
            <a:ext cx="2880320" cy="4334692"/>
          </a:xfrm>
          <a:prstGeom prst="rect">
            <a:avLst/>
          </a:prstGeom>
          <a:noFill/>
          <a:ln w="57150">
            <a:solidFill>
              <a:schemeClr val="accent3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1054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mistergid.ru/image/upload/2011-08-06/330026694634_820eb573269e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Что такое конвенция ООН о правах ребёнка?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859340"/>
            <a:ext cx="86409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«Конвенция» - это, по-русски,  международный Договор.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Конвенция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о правах ребёнка состоит из статей о правах ребёнка, которые обязаны соблюдать во всех странах.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Следят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за соблюдением Конвенции специальные люди – Уполномоченные по правам ребёнка, которые есть не только в столицах, но и в разных городах каждой страны.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Так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что, в любой момент, тебе есть кому заявить о нарушении твоих законных прав!</a:t>
            </a:r>
          </a:p>
        </p:txBody>
      </p:sp>
    </p:spTree>
    <p:extLst>
      <p:ext uri="{BB962C8B-B14F-4D97-AF65-F5344CB8AC3E}">
        <p14:creationId xmlns:p14="http://schemas.microsoft.com/office/powerpoint/2010/main" xmlns="" val="15599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mistergid.ru/image/upload/2011-08-06/330026694634_820eb573269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936105"/>
          </a:xfrm>
        </p:spPr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Викторина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7992888" cy="5256584"/>
          </a:xfrm>
        </p:spPr>
        <p:txBody>
          <a:bodyPr/>
          <a:lstStyle/>
          <a:p>
            <a:endParaRPr lang="ru-RU" dirty="0"/>
          </a:p>
          <a:p>
            <a:r>
              <a:rPr lang="ru-RU" sz="5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«Герои сказок и </a:t>
            </a:r>
          </a:p>
          <a:p>
            <a:r>
              <a:rPr lang="ru-RU" sz="5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их права»</a:t>
            </a:r>
            <a:endParaRPr lang="ru-RU" sz="54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://bk-detstvo.narod.ru/images/pravo_konvenci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11158"/>
            <a:ext cx="3874368" cy="26923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5967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mistergid.ru/image/upload/2011-08-06/330026694634_820eb573269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664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720079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Русские народные сказки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3860" y="1052736"/>
            <a:ext cx="8568952" cy="547260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каких сказках было нарушено право главных героев на жизнь? 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(ст. 20 п.1)</a:t>
            </a:r>
          </a:p>
          <a:p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Объект 3" descr="http://karas-comix.narod.ru/galery_01/Kolobok-02.jp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74645">
            <a:off x="5535545" y="4477139"/>
            <a:ext cx="3024335" cy="2214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https://docs.google.com/viewer?url=http%3A%2F%2Fnsportal.ru%2Fsites%2Fdefault%2Ffiles%2F2011%2F10%2Fprezentaciya__ya_i_moi_prava.pptx&amp;docid=7c9985334d89a3e5856bfab2ecfe7b28&amp;a=bi&amp;pagenumber=15&amp;w=52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030" t="16351" r="22722" b="11099"/>
          <a:stretch/>
        </p:blipFill>
        <p:spPr bwMode="auto">
          <a:xfrm rot="394904">
            <a:off x="2670597" y="4332504"/>
            <a:ext cx="2648925" cy="2214212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1" descr="http://www.ozon.ru/multimedia/books_covers/93070700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612"/>
          <a:stretch/>
        </p:blipFill>
        <p:spPr bwMode="auto">
          <a:xfrm rot="21331572">
            <a:off x="209528" y="1738863"/>
            <a:ext cx="2138209" cy="236934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ВЕРА\правовое восп\для през.викторина\tri%20porosenka[1]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 rot="304939">
            <a:off x="5956826" y="2082127"/>
            <a:ext cx="2818442" cy="224877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0" y="4707082"/>
            <a:ext cx="23397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Правильный ответ: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«Сестрица Аленушка и братец Иванушка»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«Колобок»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«Три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порасенка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»</a:t>
            </a:r>
          </a:p>
        </p:txBody>
      </p:sp>
      <p:pic>
        <p:nvPicPr>
          <p:cNvPr id="11" name="Рисунок 10" descr="http://img224.imageshack.us/img224/8795/11869413544if0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4357" y="1997259"/>
            <a:ext cx="2743479" cy="192365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159674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mistergid.ru/image/upload/2011-08-06/330026694634_820eb573269e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усские народные сказки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В каких сказках нарушено право  на свободу личности?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(ст.22 п.1)</a:t>
            </a:r>
            <a:endParaRPr lang="ru-RU" sz="2000" dirty="0"/>
          </a:p>
        </p:txBody>
      </p:sp>
      <p:pic>
        <p:nvPicPr>
          <p:cNvPr id="5" name="Рисунок 4" descr="http://tvkniga.ru/cover/vo/volk-i-semero-kozlit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6568"/>
          <a:stretch/>
        </p:blipFill>
        <p:spPr bwMode="auto">
          <a:xfrm>
            <a:off x="5868144" y="4435162"/>
            <a:ext cx="2439053" cy="2291436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171954" y="5035064"/>
            <a:ext cx="29523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Правильный ответ: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«Волк и семеро козлят»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«Царевна лягушка»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«Петушок – золотой гребешок»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://flashsait.com/img/s-petushok-zolotoj-grebesh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2238" y="1951320"/>
            <a:ext cx="2049559" cy="2264706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http://www.altei.ru/assets/galleries/144/liaguchka_new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144"/>
          <a:stretch/>
        </p:blipFill>
        <p:spPr bwMode="auto">
          <a:xfrm rot="21368168">
            <a:off x="434187" y="1893512"/>
            <a:ext cx="2427863" cy="2704697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1" name="Picture 5" descr="http://kids.wosir.ua/upload/images/126355846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22" b="7175"/>
          <a:stretch/>
        </p:blipFill>
        <p:spPr bwMode="auto">
          <a:xfrm rot="611724">
            <a:off x="6724151" y="1637137"/>
            <a:ext cx="1733964" cy="2504141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cterra.com/images/sk0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87015">
            <a:off x="3070242" y="4514096"/>
            <a:ext cx="1935823" cy="2242266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081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mistergid.ru/image/upload/2011-08-06/330026694634_820eb573269e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ru-RU" sz="4900" b="1" dirty="0">
                <a:latin typeface="Arial" pitchFamily="34" charset="0"/>
                <a:cs typeface="Arial" pitchFamily="34" charset="0"/>
              </a:rPr>
              <a:t>Русские народные сказки</a:t>
            </a:r>
            <a:r>
              <a:rPr lang="ru-RU" b="1" dirty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latin typeface="Arial" pitchFamily="34" charset="0"/>
                <a:cs typeface="Arial" pitchFamily="34" charset="0"/>
              </a:rPr>
            </a:br>
            <a:r>
              <a:rPr lang="ru-RU" sz="3100" dirty="0">
                <a:latin typeface="Arial" pitchFamily="34" charset="0"/>
                <a:cs typeface="Arial" pitchFamily="34" charset="0"/>
              </a:rPr>
              <a:t>В каких 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>
                <a:latin typeface="Arial" pitchFamily="34" charset="0"/>
                <a:cs typeface="Arial" pitchFamily="34" charset="0"/>
              </a:rPr>
              <a:t>сказках нарушено право  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на неприкосновенность жилища?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(ст.25)</a:t>
            </a:r>
            <a:endParaRPr lang="ru-RU" sz="2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971" y="5157192"/>
            <a:ext cx="28908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Правильный ответ: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Заюшкина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избушка»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«Теремок»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«Три поросенка»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Объект 3" descr="https://encrypted-tbn0.gstatic.com/images?q=tbn:ANd9GcSO4Z44XDB_GyJiyib2H0v7wXDaI6Slwdjhgj5b2xCephJlsvFjM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3840" y="1831017"/>
            <a:ext cx="3672408" cy="20742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7" name="Picture 4" descr="http://gnomik-nn.narod.ru/fairytale/zayushkina_izbushka/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99038">
            <a:off x="509903" y="2020858"/>
            <a:ext cx="2625763" cy="2373285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http://img1.labirint.ru/books/34022/big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294" b="29705"/>
          <a:stretch/>
        </p:blipFill>
        <p:spPr bwMode="auto">
          <a:xfrm>
            <a:off x="2771800" y="4411207"/>
            <a:ext cx="2592288" cy="2135712"/>
          </a:xfrm>
          <a:prstGeom prst="rect">
            <a:avLst/>
          </a:prstGeom>
          <a:noFill/>
          <a:ln w="38100">
            <a:solidFill>
              <a:srgbClr val="FF00FF"/>
            </a:solidFill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0" name="Рисунок 9" descr="http://static2.read.ru/images/booksillustrations/12455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03938" y="4334806"/>
            <a:ext cx="3116534" cy="2175238"/>
          </a:xfrm>
          <a:prstGeom prst="rect">
            <a:avLst/>
          </a:prstGeom>
          <a:noFill/>
          <a:ln w="38100">
            <a:solidFill>
              <a:srgbClr val="008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192264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735</TotalTime>
  <Words>621</Words>
  <Application>Microsoft Office PowerPoint</Application>
  <PresentationFormat>Экран (4:3)</PresentationFormat>
  <Paragraphs>164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Муниципальное автономное дошкольное образовательное учреждение   Центр развития ребенка -  детский сад  № 52  ГО Красноуфимск Свердловской области</vt:lpstr>
      <vt:lpstr>Надо знать свои права</vt:lpstr>
      <vt:lpstr>Конституция –  основной закон,  по которому мы с вами живем </vt:lpstr>
      <vt:lpstr>Конвенция  ООН </vt:lpstr>
      <vt:lpstr>Что такое конвенция ООН о правах ребёнка?</vt:lpstr>
      <vt:lpstr>Викторина</vt:lpstr>
      <vt:lpstr>Русские народные сказки</vt:lpstr>
      <vt:lpstr>Русские народные сказки В каких сказках нарушено право  на свободу личности? (ст.22 п.1)</vt:lpstr>
      <vt:lpstr>Русские народные сказки В каких  сказках нарушено право  на неприкосновенность жилища? (ст.25)</vt:lpstr>
      <vt:lpstr>Сказки А. С. Пушкина В каких сказках происходит нарушение прав на жизнь героев? (ст.20)</vt:lpstr>
      <vt:lpstr>Сказки А. С. Пушкина Герой какой сказки  получил справедливое вознаграждение за труд? (ст.37 п. 3)</vt:lpstr>
      <vt:lpstr>Сказки русских писателей Вспомните сказки, в которых герои воспользовались правом свободно выезжать за пределы Родины? (ст.27 п.2)</vt:lpstr>
      <vt:lpstr>Сказки русских писателей  В каких сказках герои получают достойное вознаграждение за труд? (ст.37 п. 3)</vt:lpstr>
      <vt:lpstr>Сказки зарубежных писателей В какой сказке не соблюдается право на отдых? (ст.37 п.5) </vt:lpstr>
      <vt:lpstr>Сказки зарубежных писателей  В какой сказке герой  имеет право на свободу и личную неприкосновенность? (ст.22. п.1)</vt:lpstr>
      <vt:lpstr>Сказки зарубежных писателей Какие  герои   сказки воспользовались  правом на свободу мирных собраний? (ст.31) </vt:lpstr>
      <vt:lpstr>   Сказки советских писателей В каких сказках главные герои отказались воспользоваться своим правом на получение образования? (ст.43 п.1) </vt:lpstr>
      <vt:lpstr>Сказки советских писателей В какой сказке герой подвергается насилию? (ст.21 п.2)</vt:lpstr>
      <vt:lpstr>Молодцы! </vt:lpstr>
      <vt:lpstr>Дидактическая игра</vt:lpstr>
      <vt:lpstr>Соедини стрелочками четверостишие и соответствующий ему знак, отражающий одну из основных статей Декларации прав ребенка </vt:lpstr>
      <vt:lpstr>Слайд 22</vt:lpstr>
      <vt:lpstr>Имею право я на жизнь </vt:lpstr>
      <vt:lpstr>СПИСОК ИНФОРМАЦИОННЫХ ИСТОЧНИКОВ: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Владелец</cp:lastModifiedBy>
  <cp:revision>62</cp:revision>
  <dcterms:created xsi:type="dcterms:W3CDTF">2013-12-13T17:09:10Z</dcterms:created>
  <dcterms:modified xsi:type="dcterms:W3CDTF">2013-12-19T03:37:13Z</dcterms:modified>
</cp:coreProperties>
</file>