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77" r:id="rId4"/>
    <p:sldId id="264" r:id="rId5"/>
    <p:sldId id="265" r:id="rId6"/>
    <p:sldId id="267" r:id="rId7"/>
    <p:sldId id="268" r:id="rId8"/>
    <p:sldId id="270" r:id="rId9"/>
    <p:sldId id="271" r:id="rId10"/>
    <p:sldId id="272" r:id="rId11"/>
    <p:sldId id="273" r:id="rId12"/>
    <p:sldId id="274" r:id="rId13"/>
    <p:sldId id="27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53908-A836-4A3F-B9C5-F2BCED2E9CFC}" type="datetimeFigureOut">
              <a:rPr lang="ru-RU" smtClean="0"/>
              <a:pPr/>
              <a:t>26.06.2017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97CCB-657E-48BF-8052-089AE94E36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53908-A836-4A3F-B9C5-F2BCED2E9CFC}" type="datetimeFigureOut">
              <a:rPr lang="ru-RU" smtClean="0"/>
              <a:pPr/>
              <a:t>26.06.2017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97CCB-657E-48BF-8052-089AE94E36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53908-A836-4A3F-B9C5-F2BCED2E9CFC}" type="datetimeFigureOut">
              <a:rPr lang="ru-RU" smtClean="0"/>
              <a:pPr/>
              <a:t>26.06.2017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97CCB-657E-48BF-8052-089AE94E36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53908-A836-4A3F-B9C5-F2BCED2E9CFC}" type="datetimeFigureOut">
              <a:rPr lang="ru-RU" smtClean="0"/>
              <a:pPr/>
              <a:t>26.06.2017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97CCB-657E-48BF-8052-089AE94E36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53908-A836-4A3F-B9C5-F2BCED2E9CFC}" type="datetimeFigureOut">
              <a:rPr lang="ru-RU" smtClean="0"/>
              <a:pPr/>
              <a:t>26.06.2017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97CCB-657E-48BF-8052-089AE94E36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53908-A836-4A3F-B9C5-F2BCED2E9CFC}" type="datetimeFigureOut">
              <a:rPr lang="ru-RU" smtClean="0"/>
              <a:pPr/>
              <a:t>26.06.2017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97CCB-657E-48BF-8052-089AE94E36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53908-A836-4A3F-B9C5-F2BCED2E9CFC}" type="datetimeFigureOut">
              <a:rPr lang="ru-RU" smtClean="0"/>
              <a:pPr/>
              <a:t>26.06.2017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97CCB-657E-48BF-8052-089AE94E36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53908-A836-4A3F-B9C5-F2BCED2E9CFC}" type="datetimeFigureOut">
              <a:rPr lang="ru-RU" smtClean="0"/>
              <a:pPr/>
              <a:t>26.06.2017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97CCB-657E-48BF-8052-089AE94E36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53908-A836-4A3F-B9C5-F2BCED2E9CFC}" type="datetimeFigureOut">
              <a:rPr lang="ru-RU" smtClean="0"/>
              <a:pPr/>
              <a:t>26.06.2017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97CCB-657E-48BF-8052-089AE94E36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53908-A836-4A3F-B9C5-F2BCED2E9CFC}" type="datetimeFigureOut">
              <a:rPr lang="ru-RU" smtClean="0"/>
              <a:pPr/>
              <a:t>26.06.2017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97CCB-657E-48BF-8052-089AE94E36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53908-A836-4A3F-B9C5-F2BCED2E9CFC}" type="datetimeFigureOut">
              <a:rPr lang="ru-RU" smtClean="0"/>
              <a:pPr/>
              <a:t>26.06.2017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97CCB-657E-48BF-8052-089AE94E36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353908-A836-4A3F-B9C5-F2BCED2E9CFC}" type="datetimeFigureOut">
              <a:rPr lang="ru-RU" smtClean="0"/>
              <a:pPr/>
              <a:t>26.06.2017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597CCB-657E-48BF-8052-089AE94E360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strips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5.png"/><Relationship Id="rId4" Type="http://schemas.openxmlformats.org/officeDocument/2006/relationships/image" Target="../media/image1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8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980728"/>
            <a:ext cx="7772400" cy="2798622"/>
          </a:xfrm>
        </p:spPr>
        <p:txBody>
          <a:bodyPr>
            <a:normAutofit/>
          </a:bodyPr>
          <a:lstStyle/>
          <a:p>
            <a:r>
              <a:rPr lang="ru-RU" sz="4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Дидактическая игра</a:t>
            </a:r>
            <a:r>
              <a:rPr lang="ru-RU" sz="2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6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6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«Назови игру»</a:t>
            </a:r>
            <a:endParaRPr lang="ru-RU" sz="60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982960"/>
          </a:xfrm>
        </p:spPr>
        <p:txBody>
          <a:bodyPr>
            <a:norm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(игры народов Урала)</a:t>
            </a:r>
            <a:endParaRPr lang="ru-RU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11960" y="5445224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i="1" dirty="0">
                <a:solidFill>
                  <a:srgbClr val="7030A0"/>
                </a:solidFill>
                <a:latin typeface="Century Schoolbook" pitchFamily="18" charset="0"/>
              </a:rPr>
              <a:t>Составитель: Барбарина О.А.,</a:t>
            </a:r>
          </a:p>
          <a:p>
            <a:r>
              <a:rPr lang="ru-RU" b="1" i="1" dirty="0" smtClean="0">
                <a:solidFill>
                  <a:srgbClr val="7030A0"/>
                </a:solidFill>
                <a:latin typeface="Century Schoolbook" pitchFamily="18" charset="0"/>
              </a:rPr>
              <a:t>Воспитатель ВКК</a:t>
            </a:r>
            <a:endParaRPr lang="ru-RU" b="1" i="1" dirty="0">
              <a:solidFill>
                <a:srgbClr val="7030A0"/>
              </a:solidFill>
              <a:latin typeface="Century Schoolbook" pitchFamily="18" charset="0"/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1760" y="548680"/>
            <a:ext cx="4392488" cy="576064"/>
          </a:xfrm>
        </p:spPr>
        <p:txBody>
          <a:bodyPr>
            <a:noAutofit/>
          </a:bodyPr>
          <a:lstStyle/>
          <a:p>
            <a:r>
              <a:rPr lang="ru-RU" sz="4800" b="1" i="1" dirty="0">
                <a:solidFill>
                  <a:srgbClr val="7030A0"/>
                </a:solidFill>
                <a:latin typeface="Century Schoolbook" pitchFamily="18" charset="0"/>
                <a:cs typeface="Times New Roman" pitchFamily="18" charset="0"/>
              </a:rPr>
              <a:t>Гуси – гуси!</a:t>
            </a:r>
            <a:br>
              <a:rPr lang="ru-RU" sz="4800" b="1" i="1" dirty="0">
                <a:solidFill>
                  <a:srgbClr val="7030A0"/>
                </a:solidFill>
                <a:latin typeface="Century Schoolbook" pitchFamily="18" charset="0"/>
                <a:cs typeface="Times New Roman" pitchFamily="18" charset="0"/>
              </a:rPr>
            </a:br>
            <a:endParaRPr lang="ru-RU" sz="4800" b="1" i="1" dirty="0">
              <a:latin typeface="Century Schoolbook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7544" y="1916832"/>
            <a:ext cx="4257676" cy="4525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 Гуси – </a:t>
            </a:r>
            <a:r>
              <a:rPr lang="ru-RU" i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гуси</a:t>
            </a:r>
            <a:r>
              <a:rPr lang="ru-RU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ru-RU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- Га – </a:t>
            </a:r>
            <a:r>
              <a:rPr lang="ru-RU" i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га</a:t>
            </a:r>
            <a:r>
              <a:rPr lang="ru-RU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i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га</a:t>
            </a:r>
            <a:r>
              <a:rPr lang="ru-RU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ru-RU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- Есть хотите?</a:t>
            </a:r>
            <a:endParaRPr lang="ru-RU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- Да, да, да!</a:t>
            </a:r>
            <a:endParaRPr lang="ru-RU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Ну, хотите, так летите,</a:t>
            </a:r>
          </a:p>
          <a:p>
            <a:pPr>
              <a:buNone/>
            </a:pPr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Мы накормим вас.</a:t>
            </a:r>
          </a:p>
          <a:p>
            <a:pPr>
              <a:buNone/>
            </a:pPr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Нет, нет, нет,  </a:t>
            </a:r>
            <a:r>
              <a:rPr lang="ru-RU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 серый волк под горой!</a:t>
            </a:r>
            <a:endParaRPr lang="ru-RU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не пускает нас домой, </a:t>
            </a:r>
          </a:p>
          <a:p>
            <a:pPr>
              <a:buNone/>
            </a:pPr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Зубы точит, съесть нас хочет.</a:t>
            </a:r>
            <a:endParaRPr lang="ru-RU" dirty="0">
              <a:solidFill>
                <a:srgbClr val="7030A0"/>
              </a:solidFill>
            </a:endParaRPr>
          </a:p>
        </p:txBody>
      </p:sp>
      <p:pic>
        <p:nvPicPr>
          <p:cNvPr id="5" name="Содержимое 4" descr="гуси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 rot="257213">
            <a:off x="4997879" y="2284448"/>
            <a:ext cx="3743239" cy="2821537"/>
          </a:xfrm>
          <a:ln w="57150">
            <a:solidFill>
              <a:srgbClr val="7030A0"/>
            </a:solidFill>
          </a:ln>
        </p:spPr>
      </p:pic>
      <p:sp>
        <p:nvSpPr>
          <p:cNvPr id="4" name="Прямоугольник 3"/>
          <p:cNvSpPr/>
          <p:nvPr/>
        </p:nvSpPr>
        <p:spPr>
          <a:xfrm>
            <a:off x="2269364" y="1124744"/>
            <a:ext cx="46297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i="1" dirty="0">
                <a:solidFill>
                  <a:srgbClr val="7030A0"/>
                </a:solidFill>
                <a:latin typeface="Century Schoolbook" pitchFamily="18" charset="0"/>
              </a:rPr>
              <a:t>русская народная игра</a:t>
            </a: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ru-RU" b="1" i="1" dirty="0" smtClean="0">
                <a:solidFill>
                  <a:srgbClr val="7030A0"/>
                </a:solidFill>
                <a:latin typeface="Century Schoolbook" pitchFamily="18" charset="0"/>
              </a:rPr>
              <a:t>Земля, вода, огонь, воздух</a:t>
            </a:r>
            <a:endParaRPr lang="ru-RU" b="1" i="1" dirty="0">
              <a:solidFill>
                <a:srgbClr val="7030A0"/>
              </a:solidFill>
              <a:latin typeface="Century Schoolbook" pitchFamily="18" charset="0"/>
            </a:endParaRPr>
          </a:p>
        </p:txBody>
      </p:sp>
      <p:pic>
        <p:nvPicPr>
          <p:cNvPr id="6" name="Содержимое 5" descr="воздух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6804248" y="4365104"/>
            <a:ext cx="1920032" cy="2198510"/>
          </a:xfrm>
          <a:ln w="57150">
            <a:solidFill>
              <a:srgbClr val="7030A0"/>
            </a:solidFill>
          </a:ln>
        </p:spPr>
      </p:pic>
      <p:pic>
        <p:nvPicPr>
          <p:cNvPr id="5" name="Содержимое 4" descr="вода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2547231" y="4653136"/>
            <a:ext cx="2146960" cy="2000274"/>
          </a:xfrm>
          <a:ln w="57150">
            <a:solidFill>
              <a:srgbClr val="7030A0"/>
            </a:solidFill>
          </a:ln>
        </p:spPr>
      </p:pic>
      <p:pic>
        <p:nvPicPr>
          <p:cNvPr id="7" name="Рисунок 6" descr="земля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04081" y="2034698"/>
            <a:ext cx="2143150" cy="2143150"/>
          </a:xfrm>
          <a:prstGeom prst="rect">
            <a:avLst/>
          </a:prstGeom>
          <a:ln w="57150">
            <a:solidFill>
              <a:srgbClr val="7030A0"/>
            </a:solidFill>
          </a:ln>
        </p:spPr>
      </p:pic>
      <p:pic>
        <p:nvPicPr>
          <p:cNvPr id="9" name="Рисунок 8" descr="огонь111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355976" y="2020558"/>
            <a:ext cx="2214286" cy="2171429"/>
          </a:xfrm>
          <a:prstGeom prst="rect">
            <a:avLst/>
          </a:prstGeom>
          <a:ln w="57150">
            <a:solidFill>
              <a:srgbClr val="7030A0"/>
            </a:solidFill>
          </a:ln>
        </p:spPr>
      </p:pic>
      <p:sp>
        <p:nvSpPr>
          <p:cNvPr id="3" name="Прямоугольник 2"/>
          <p:cNvSpPr/>
          <p:nvPr/>
        </p:nvSpPr>
        <p:spPr>
          <a:xfrm>
            <a:off x="1475656" y="1296342"/>
            <a:ext cx="576064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>
                <a:solidFill>
                  <a:srgbClr val="7030A0"/>
                </a:solidFill>
                <a:latin typeface="Century Schoolbook" pitchFamily="18" charset="0"/>
              </a:rPr>
              <a:t>т</a:t>
            </a:r>
            <a:r>
              <a:rPr lang="ru-RU" sz="2800" b="1" i="1" dirty="0" smtClean="0">
                <a:solidFill>
                  <a:srgbClr val="7030A0"/>
                </a:solidFill>
                <a:latin typeface="Century Schoolbook" pitchFamily="18" charset="0"/>
              </a:rPr>
              <a:t>атарская </a:t>
            </a:r>
            <a:r>
              <a:rPr lang="ru-RU" sz="2800" b="1" i="1" dirty="0">
                <a:solidFill>
                  <a:srgbClr val="7030A0"/>
                </a:solidFill>
                <a:latin typeface="Century Schoolbook" pitchFamily="18" charset="0"/>
              </a:rPr>
              <a:t>народная игра</a:t>
            </a:r>
          </a:p>
          <a:p>
            <a:endParaRPr lang="ru-RU" sz="2800" b="1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ru-RU" b="1" i="1" dirty="0" smtClean="0">
                <a:solidFill>
                  <a:srgbClr val="7030A0"/>
                </a:solidFill>
                <a:latin typeface="Century Schoolbook" pitchFamily="18" charset="0"/>
              </a:rPr>
              <a:t>Лиса и курочки</a:t>
            </a:r>
            <a:endParaRPr lang="ru-RU" b="1" i="1" dirty="0">
              <a:solidFill>
                <a:srgbClr val="7030A0"/>
              </a:solidFill>
              <a:latin typeface="Century Schoolbook" pitchFamily="18" charset="0"/>
            </a:endParaRPr>
          </a:p>
        </p:txBody>
      </p:sp>
      <p:pic>
        <p:nvPicPr>
          <p:cNvPr id="6" name="Содержимое 5" descr="курица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007387" y="2606653"/>
            <a:ext cx="1552575" cy="1428750"/>
          </a:xfrm>
          <a:ln w="57150">
            <a:solidFill>
              <a:srgbClr val="7030A0"/>
            </a:solidFill>
          </a:ln>
        </p:spPr>
      </p:pic>
      <p:pic>
        <p:nvPicPr>
          <p:cNvPr id="17" name="Содержимое 16" descr="курица122.pn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143372" y="1957167"/>
            <a:ext cx="1619048" cy="1447619"/>
          </a:xfrm>
        </p:spPr>
      </p:pic>
      <p:pic>
        <p:nvPicPr>
          <p:cNvPr id="11" name="Рисунок 10" descr="курица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07630" y="2996952"/>
            <a:ext cx="1552575" cy="1428750"/>
          </a:xfrm>
          <a:prstGeom prst="rect">
            <a:avLst/>
          </a:prstGeom>
          <a:ln w="57150">
            <a:solidFill>
              <a:srgbClr val="7030A0"/>
            </a:solidFill>
          </a:ln>
        </p:spPr>
      </p:pic>
      <p:pic>
        <p:nvPicPr>
          <p:cNvPr id="13" name="Рисунок 12" descr="курица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23928" y="5142120"/>
            <a:ext cx="1552575" cy="1428750"/>
          </a:xfrm>
          <a:prstGeom prst="rect">
            <a:avLst/>
          </a:prstGeom>
          <a:ln w="57150">
            <a:solidFill>
              <a:srgbClr val="7030A0"/>
            </a:solidFill>
          </a:ln>
        </p:spPr>
      </p:pic>
      <p:pic>
        <p:nvPicPr>
          <p:cNvPr id="16" name="Содержимое 9" descr="лиса222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429768" y="2522094"/>
            <a:ext cx="2877808" cy="2524394"/>
          </a:xfrm>
          <a:prstGeom prst="rect">
            <a:avLst/>
          </a:prstGeom>
        </p:spPr>
      </p:pic>
      <p:pic>
        <p:nvPicPr>
          <p:cNvPr id="19" name="Содержимое 16" descr="курица12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03648" y="4725144"/>
            <a:ext cx="1619048" cy="1447619"/>
          </a:xfrm>
          <a:prstGeom prst="rect">
            <a:avLst/>
          </a:prstGeom>
        </p:spPr>
      </p:pic>
      <p:pic>
        <p:nvPicPr>
          <p:cNvPr id="20" name="Содержимое 16" descr="курица12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99553" y="5046488"/>
            <a:ext cx="1619048" cy="1447619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744401" y="1433947"/>
            <a:ext cx="54056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i="1" dirty="0">
                <a:solidFill>
                  <a:srgbClr val="7030A0"/>
                </a:solidFill>
                <a:latin typeface="Century Schoolbook" pitchFamily="18" charset="0"/>
              </a:rPr>
              <a:t>т</a:t>
            </a:r>
            <a:r>
              <a:rPr lang="ru-RU" sz="2800" b="1" i="1" dirty="0" smtClean="0">
                <a:solidFill>
                  <a:srgbClr val="7030A0"/>
                </a:solidFill>
                <a:latin typeface="Century Schoolbook" pitchFamily="18" charset="0"/>
              </a:rPr>
              <a:t>атарская </a:t>
            </a:r>
            <a:r>
              <a:rPr lang="ru-RU" sz="2800" b="1" i="1" dirty="0">
                <a:solidFill>
                  <a:srgbClr val="7030A0"/>
                </a:solidFill>
                <a:latin typeface="Century Schoolbook" pitchFamily="18" charset="0"/>
              </a:rPr>
              <a:t>народная игра</a:t>
            </a: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916832"/>
            <a:ext cx="8229600" cy="1143000"/>
          </a:xfrm>
        </p:spPr>
        <p:txBody>
          <a:bodyPr>
            <a:noAutofit/>
          </a:bodyPr>
          <a:lstStyle/>
          <a:p>
            <a:r>
              <a:rPr lang="ru-RU" sz="7200" b="1" i="1" dirty="0" smtClean="0">
                <a:solidFill>
                  <a:srgbClr val="7030A0"/>
                </a:solidFill>
                <a:latin typeface="Century Schoolbook" pitchFamily="18" charset="0"/>
              </a:rPr>
              <a:t>Молодцы!</a:t>
            </a:r>
            <a:endParaRPr lang="ru-RU" sz="7200" b="1" i="1" dirty="0">
              <a:solidFill>
                <a:srgbClr val="7030A0"/>
              </a:solidFill>
              <a:latin typeface="Century Schoolboo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925269"/>
      </p:ext>
    </p:extLst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i="1" dirty="0" smtClean="0">
                <a:solidFill>
                  <a:srgbClr val="7030A0"/>
                </a:solidFill>
                <a:latin typeface="Century Schoolbook" pitchFamily="18" charset="0"/>
                <a:cs typeface="Times New Roman" pitchFamily="18" charset="0"/>
              </a:rPr>
              <a:t>Цель:</a:t>
            </a:r>
            <a:endParaRPr lang="ru-RU" b="1" i="1" dirty="0">
              <a:solidFill>
                <a:srgbClr val="7030A0"/>
              </a:solidFill>
              <a:latin typeface="Century Schoolbook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628800"/>
            <a:ext cx="8496944" cy="280831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3600" i="1" dirty="0" smtClean="0">
                <a:solidFill>
                  <a:srgbClr val="7030A0"/>
                </a:solidFill>
                <a:latin typeface="Century Schoolbook" pitchFamily="18" charset="0"/>
                <a:cs typeface="Times New Roman" pitchFamily="18" charset="0"/>
              </a:rPr>
              <a:t>Закрепить знания детей:</a:t>
            </a:r>
          </a:p>
          <a:p>
            <a:r>
              <a:rPr lang="ru-RU" sz="3600" i="1" dirty="0" smtClean="0">
                <a:solidFill>
                  <a:srgbClr val="7030A0"/>
                </a:solidFill>
                <a:latin typeface="Century Schoolbook" pitchFamily="18" charset="0"/>
                <a:cs typeface="Times New Roman" pitchFamily="18" charset="0"/>
              </a:rPr>
              <a:t> о названии народных игр;</a:t>
            </a:r>
          </a:p>
          <a:p>
            <a:r>
              <a:rPr lang="ru-RU" sz="3600" i="1" dirty="0" smtClean="0">
                <a:solidFill>
                  <a:srgbClr val="7030A0"/>
                </a:solidFill>
                <a:latin typeface="Century Schoolbook" pitchFamily="18" charset="0"/>
                <a:cs typeface="Times New Roman" pitchFamily="18" charset="0"/>
              </a:rPr>
              <a:t>о правилах  игры;</a:t>
            </a:r>
          </a:p>
          <a:p>
            <a:r>
              <a:rPr lang="ru-RU" sz="3600" i="1" dirty="0" smtClean="0">
                <a:solidFill>
                  <a:srgbClr val="7030A0"/>
                </a:solidFill>
                <a:latin typeface="Century Schoolbook" pitchFamily="18" charset="0"/>
                <a:cs typeface="Times New Roman" pitchFamily="18" charset="0"/>
              </a:rPr>
              <a:t>какому народу принадлежит игра</a:t>
            </a:r>
            <a:r>
              <a:rPr lang="ru-RU" sz="3600" i="1" dirty="0">
                <a:solidFill>
                  <a:srgbClr val="7030A0"/>
                </a:solidFill>
                <a:latin typeface="Century Schoolbook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7030A0"/>
                </a:solidFill>
                <a:latin typeface="Century Schoolbook" pitchFamily="18" charset="0"/>
                <a:cs typeface="Times New Roman" pitchFamily="18" charset="0"/>
              </a:rPr>
              <a:t>Описание дидактической игры:</a:t>
            </a:r>
            <a:endParaRPr lang="ru-RU" b="1" i="1" dirty="0">
              <a:solidFill>
                <a:srgbClr val="7030A0"/>
              </a:solidFill>
              <a:latin typeface="Century Schoolbook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i="1" dirty="0" smtClean="0">
                <a:solidFill>
                  <a:srgbClr val="7030A0"/>
                </a:solidFill>
                <a:latin typeface="Century Schoolbook" pitchFamily="18" charset="0"/>
                <a:cs typeface="Times New Roman" pitchFamily="18" charset="0"/>
              </a:rPr>
              <a:t>   Ребёнку предлагается посмотреть слайд, на котором изображено название народной игры (русской, татарской, башкирской) в виде картинки. Ребёнок называет название игры, рассказывает правила, и говорит какому народу принадлежит данная игра.</a:t>
            </a: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7030A0"/>
                </a:solidFill>
                <a:latin typeface="Century Schoolbook" pitchFamily="18" charset="0"/>
              </a:rPr>
              <a:t>Заря - зарница</a:t>
            </a:r>
            <a:endParaRPr lang="ru-RU" b="1" i="1" dirty="0">
              <a:solidFill>
                <a:srgbClr val="7030A0"/>
              </a:solidFill>
              <a:latin typeface="Century Schoolbook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979712" y="980728"/>
            <a:ext cx="4824536" cy="357190"/>
          </a:xfrm>
        </p:spPr>
        <p:txBody>
          <a:bodyPr>
            <a:noAutofit/>
          </a:bodyPr>
          <a:lstStyle/>
          <a:p>
            <a:r>
              <a:rPr lang="ru-RU" sz="2800" i="1" dirty="0">
                <a:solidFill>
                  <a:srgbClr val="7030A0"/>
                </a:solidFill>
                <a:latin typeface="Century Schoolbook" pitchFamily="18" charset="0"/>
              </a:rPr>
              <a:t>р</a:t>
            </a:r>
            <a:r>
              <a:rPr lang="ru-RU" sz="2800" i="1" dirty="0" smtClean="0">
                <a:solidFill>
                  <a:srgbClr val="7030A0"/>
                </a:solidFill>
                <a:latin typeface="Century Schoolbook" pitchFamily="18" charset="0"/>
              </a:rPr>
              <a:t>усская народная игра</a:t>
            </a:r>
            <a:endParaRPr lang="ru-RU" sz="2800" i="1" dirty="0">
              <a:solidFill>
                <a:srgbClr val="7030A0"/>
              </a:solidFill>
              <a:latin typeface="Century Schoolbook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7544" y="1628800"/>
            <a:ext cx="4040188" cy="491174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8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Заря-зарница,</a:t>
            </a:r>
          </a:p>
          <a:p>
            <a:pPr algn="ctr">
              <a:buNone/>
            </a:pPr>
            <a:r>
              <a:rPr lang="ru-RU" sz="28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Красная девица,</a:t>
            </a:r>
          </a:p>
          <a:p>
            <a:pPr algn="ctr">
              <a:buNone/>
            </a:pPr>
            <a:r>
              <a:rPr lang="ru-RU" sz="28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 полю ходила, </a:t>
            </a:r>
          </a:p>
          <a:p>
            <a:pPr algn="ctr">
              <a:buNone/>
            </a:pPr>
            <a:r>
              <a:rPr lang="ru-RU" sz="28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Ключи обронила.</a:t>
            </a:r>
          </a:p>
          <a:p>
            <a:pPr algn="ctr">
              <a:buNone/>
            </a:pPr>
            <a:r>
              <a:rPr lang="ru-RU" sz="28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Ключи золотые,</a:t>
            </a:r>
          </a:p>
          <a:p>
            <a:pPr algn="ctr">
              <a:buNone/>
            </a:pPr>
            <a:r>
              <a:rPr lang="ru-RU" sz="28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Ленты </a:t>
            </a:r>
            <a:r>
              <a:rPr lang="ru-RU" sz="2800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голубые</a:t>
            </a:r>
            <a:r>
              <a:rPr lang="ru-RU" sz="28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>
              <a:buNone/>
            </a:pPr>
            <a:r>
              <a:rPr lang="ru-RU" sz="28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Кольца обвитые, </a:t>
            </a:r>
          </a:p>
          <a:p>
            <a:pPr algn="ctr">
              <a:buNone/>
            </a:pPr>
            <a:r>
              <a:rPr lang="ru-RU" sz="28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 водой пошла.</a:t>
            </a:r>
            <a:endParaRPr lang="ru-RU" sz="2800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4" descr="http://im5-tub-ru.yandex.net/i?id=354714693-44-72&amp;n=21"/>
          <p:cNvPicPr>
            <a:picLocks noGrp="1" noChangeAspect="1" noChangeArrowheads="1"/>
          </p:cNvPicPr>
          <p:nvPr>
            <p:ph sz="quarter" idx="4"/>
          </p:nvPr>
        </p:nvPicPr>
        <p:blipFill rotWithShape="1">
          <a:blip r:embed="rId2" cstate="print"/>
          <a:srcRect l="2235" t="5366" r="2321" b="5997"/>
          <a:stretch/>
        </p:blipFill>
        <p:spPr bwMode="auto">
          <a:xfrm rot="395005">
            <a:off x="4520887" y="2518774"/>
            <a:ext cx="3917430" cy="2808306"/>
          </a:xfrm>
          <a:prstGeom prst="rect">
            <a:avLst/>
          </a:prstGeom>
          <a:noFill/>
          <a:ln w="57150">
            <a:solidFill>
              <a:srgbClr val="7030A0"/>
            </a:solidFill>
          </a:ln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i="1" dirty="0" smtClean="0">
                <a:solidFill>
                  <a:srgbClr val="7030A0"/>
                </a:solidFill>
                <a:latin typeface="Century Schoolbook" pitchFamily="18" charset="0"/>
              </a:rPr>
              <a:t>Юрта</a:t>
            </a:r>
            <a:endParaRPr lang="ru-RU" sz="5400" b="1" i="1" dirty="0">
              <a:solidFill>
                <a:srgbClr val="7030A0"/>
              </a:solidFill>
              <a:latin typeface="Century Schoolbook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835696" y="1556792"/>
            <a:ext cx="5832648" cy="639762"/>
          </a:xfrm>
        </p:spPr>
        <p:txBody>
          <a:bodyPr>
            <a:noAutofit/>
          </a:bodyPr>
          <a:lstStyle/>
          <a:p>
            <a:r>
              <a:rPr lang="ru-RU" sz="2800" i="1" dirty="0">
                <a:solidFill>
                  <a:srgbClr val="7030A0"/>
                </a:solidFill>
                <a:latin typeface="Century Schoolbook" pitchFamily="18" charset="0"/>
              </a:rPr>
              <a:t>б</a:t>
            </a:r>
            <a:r>
              <a:rPr lang="ru-RU" sz="2800" i="1" dirty="0" smtClean="0">
                <a:solidFill>
                  <a:srgbClr val="7030A0"/>
                </a:solidFill>
                <a:latin typeface="Century Schoolbook" pitchFamily="18" charset="0"/>
              </a:rPr>
              <a:t>ашкирская народная игра</a:t>
            </a:r>
            <a:endParaRPr lang="ru-RU" sz="2800" i="1" dirty="0">
              <a:solidFill>
                <a:srgbClr val="7030A0"/>
              </a:solidFill>
              <a:latin typeface="Century Schoolbook" pitchFamily="18" charset="0"/>
            </a:endParaRPr>
          </a:p>
        </p:txBody>
      </p:sp>
      <p:pic>
        <p:nvPicPr>
          <p:cNvPr id="7" name="Содержимое 6" descr="юрта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rcRect l="10994" t="10995" r="14623"/>
          <a:stretch>
            <a:fillRect/>
          </a:stretch>
        </p:blipFill>
        <p:spPr>
          <a:xfrm>
            <a:off x="2483768" y="2564904"/>
            <a:ext cx="4448536" cy="3517447"/>
          </a:xfrm>
          <a:ln w="57150">
            <a:solidFill>
              <a:srgbClr val="7030A0"/>
            </a:solidFill>
          </a:ln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7030A0"/>
                </a:solidFill>
                <a:latin typeface="Century Schoolbook" pitchFamily="18" charset="0"/>
              </a:rPr>
              <a:t>Липкие пеньки</a:t>
            </a:r>
            <a:endParaRPr lang="ru-RU" b="1" i="1" dirty="0">
              <a:solidFill>
                <a:srgbClr val="7030A0"/>
              </a:solidFill>
              <a:latin typeface="Century Schoolbook" pitchFamily="18" charset="0"/>
            </a:endParaRPr>
          </a:p>
        </p:txBody>
      </p:sp>
      <p:pic>
        <p:nvPicPr>
          <p:cNvPr id="12" name="Содержимое 11" descr="пень12.pn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200259" y="2180837"/>
            <a:ext cx="1728931" cy="1014461"/>
          </a:xfrm>
        </p:spPr>
      </p:pic>
      <p:sp>
        <p:nvSpPr>
          <p:cNvPr id="16" name="Содержимое 15"/>
          <p:cNvSpPr>
            <a:spLocks noGrp="1"/>
          </p:cNvSpPr>
          <p:nvPr>
            <p:ph sz="half" idx="2"/>
          </p:nvPr>
        </p:nvSpPr>
        <p:spPr>
          <a:xfrm>
            <a:off x="1763688" y="1340768"/>
            <a:ext cx="5472608" cy="594974"/>
          </a:xfrm>
        </p:spPr>
        <p:txBody>
          <a:bodyPr/>
          <a:lstStyle/>
          <a:p>
            <a:pPr marL="0" indent="0" algn="ctr">
              <a:buNone/>
            </a:pPr>
            <a:r>
              <a:rPr lang="ru-RU" b="1" i="1" dirty="0">
                <a:solidFill>
                  <a:srgbClr val="7030A0"/>
                </a:solidFill>
                <a:latin typeface="Century Schoolbook" pitchFamily="18" charset="0"/>
              </a:rPr>
              <a:t>б</a:t>
            </a:r>
            <a:r>
              <a:rPr lang="ru-RU" b="1" i="1" dirty="0" smtClean="0">
                <a:solidFill>
                  <a:srgbClr val="7030A0"/>
                </a:solidFill>
                <a:latin typeface="Century Schoolbook" pitchFamily="18" charset="0"/>
              </a:rPr>
              <a:t>ашкирская </a:t>
            </a:r>
            <a:r>
              <a:rPr lang="ru-RU" b="1" i="1" dirty="0">
                <a:solidFill>
                  <a:srgbClr val="7030A0"/>
                </a:solidFill>
                <a:latin typeface="Century Schoolbook" pitchFamily="18" charset="0"/>
              </a:rPr>
              <a:t>народная игра</a:t>
            </a:r>
          </a:p>
          <a:p>
            <a:endParaRPr lang="ru-RU" dirty="0"/>
          </a:p>
        </p:txBody>
      </p:sp>
      <p:pic>
        <p:nvPicPr>
          <p:cNvPr id="13" name="Содержимое 11" descr="пень1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08555" y="4815458"/>
            <a:ext cx="1728931" cy="1014461"/>
          </a:xfrm>
          <a:prstGeom prst="rect">
            <a:avLst/>
          </a:prstGeom>
        </p:spPr>
      </p:pic>
      <p:pic>
        <p:nvPicPr>
          <p:cNvPr id="14" name="Содержимое 11" descr="пень1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52120" y="4707719"/>
            <a:ext cx="1728931" cy="1014461"/>
          </a:xfrm>
          <a:prstGeom prst="rect">
            <a:avLst/>
          </a:prstGeom>
        </p:spPr>
      </p:pic>
      <p:pic>
        <p:nvPicPr>
          <p:cNvPr id="15" name="Рисунок 14" descr="пень2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82617" y="2847117"/>
            <a:ext cx="800945" cy="1229939"/>
          </a:xfrm>
          <a:prstGeom prst="rect">
            <a:avLst/>
          </a:prstGeom>
        </p:spPr>
      </p:pic>
      <p:pic>
        <p:nvPicPr>
          <p:cNvPr id="17" name="Рисунок 16" descr="пень2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58092" y="5214950"/>
            <a:ext cx="800945" cy="1229939"/>
          </a:xfrm>
          <a:prstGeom prst="rect">
            <a:avLst/>
          </a:prstGeom>
        </p:spPr>
      </p:pic>
      <p:pic>
        <p:nvPicPr>
          <p:cNvPr id="18" name="Рисунок 17" descr="пень2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72076" y="2785217"/>
            <a:ext cx="800945" cy="1229939"/>
          </a:xfrm>
          <a:prstGeom prst="rect">
            <a:avLst/>
          </a:prstGeom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ru-RU" b="1" i="1" dirty="0" smtClean="0">
                <a:solidFill>
                  <a:srgbClr val="7030A0"/>
                </a:solidFill>
                <a:latin typeface="Century Schoolbook" pitchFamily="18" charset="0"/>
              </a:rPr>
              <a:t>Продаем горшки</a:t>
            </a:r>
            <a:endParaRPr lang="ru-RU" b="1" i="1" dirty="0">
              <a:solidFill>
                <a:srgbClr val="7030A0"/>
              </a:solidFill>
              <a:latin typeface="Century Schoolbook" pitchFamily="18" charset="0"/>
            </a:endParaRPr>
          </a:p>
        </p:txBody>
      </p:sp>
      <p:pic>
        <p:nvPicPr>
          <p:cNvPr id="12" name="Содержимое 11" descr="гор1.pn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297069" y="4678908"/>
            <a:ext cx="1155391" cy="1229939"/>
          </a:xfrm>
        </p:spPr>
      </p:pic>
      <p:pic>
        <p:nvPicPr>
          <p:cNvPr id="16" name="Содержимое 15" descr="гор2.pn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6069965" y="2760753"/>
            <a:ext cx="1390476" cy="1447619"/>
          </a:xfrm>
          <a:prstGeom prst="rect">
            <a:avLst/>
          </a:prstGeom>
        </p:spPr>
      </p:pic>
      <p:pic>
        <p:nvPicPr>
          <p:cNvPr id="13" name="Рисунок 12" descr="гор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01069" y="4678908"/>
            <a:ext cx="1390476" cy="1447619"/>
          </a:xfrm>
          <a:prstGeom prst="rect">
            <a:avLst/>
          </a:prstGeom>
        </p:spPr>
      </p:pic>
      <p:pic>
        <p:nvPicPr>
          <p:cNvPr id="14" name="Рисунок 13" descr="гор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27584" y="2252212"/>
            <a:ext cx="938970" cy="1229939"/>
          </a:xfrm>
          <a:prstGeom prst="rect">
            <a:avLst/>
          </a:prstGeom>
        </p:spPr>
      </p:pic>
      <p:pic>
        <p:nvPicPr>
          <p:cNvPr id="17" name="Рисунок 16" descr="гор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793099" y="2024355"/>
            <a:ext cx="938970" cy="1229939"/>
          </a:xfrm>
          <a:prstGeom prst="rect">
            <a:avLst/>
          </a:prstGeom>
        </p:spPr>
      </p:pic>
      <p:pic>
        <p:nvPicPr>
          <p:cNvPr id="18" name="Содержимое 11" descr="гор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54201" y="4701266"/>
            <a:ext cx="1155391" cy="1229939"/>
          </a:xfrm>
          <a:prstGeom prst="rect">
            <a:avLst/>
          </a:prstGeom>
        </p:spPr>
      </p:pic>
      <p:pic>
        <p:nvPicPr>
          <p:cNvPr id="19" name="Содержимое 11" descr="гор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0916" y="2869594"/>
            <a:ext cx="1155391" cy="1229939"/>
          </a:xfrm>
          <a:prstGeom prst="rect">
            <a:avLst/>
          </a:prstGeom>
        </p:spPr>
      </p:pic>
      <p:pic>
        <p:nvPicPr>
          <p:cNvPr id="20" name="Рисунок 19" descr="гор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939862" y="3471327"/>
            <a:ext cx="938970" cy="1229939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603113" y="1268759"/>
            <a:ext cx="590465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>
                <a:solidFill>
                  <a:srgbClr val="7030A0"/>
                </a:solidFill>
                <a:latin typeface="Century Schoolbook" pitchFamily="18" charset="0"/>
              </a:rPr>
              <a:t>т</a:t>
            </a:r>
            <a:r>
              <a:rPr lang="ru-RU" sz="2800" b="1" i="1" dirty="0" smtClean="0">
                <a:solidFill>
                  <a:srgbClr val="7030A0"/>
                </a:solidFill>
                <a:latin typeface="Century Schoolbook" pitchFamily="18" charset="0"/>
              </a:rPr>
              <a:t>атарская народная </a:t>
            </a:r>
            <a:r>
              <a:rPr lang="ru-RU" sz="2800" b="1" i="1" dirty="0">
                <a:solidFill>
                  <a:srgbClr val="7030A0"/>
                </a:solidFill>
                <a:latin typeface="Century Schoolbook" pitchFamily="18" charset="0"/>
              </a:rPr>
              <a:t>игра</a:t>
            </a:r>
          </a:p>
          <a:p>
            <a:endParaRPr lang="ru-RU" sz="2800" b="1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864096"/>
          </a:xfrm>
        </p:spPr>
        <p:txBody>
          <a:bodyPr/>
          <a:lstStyle/>
          <a:p>
            <a:r>
              <a:rPr lang="ru-RU" b="1" i="1" dirty="0" smtClean="0">
                <a:solidFill>
                  <a:srgbClr val="7030A0"/>
                </a:solidFill>
                <a:latin typeface="Century Schoolbook" pitchFamily="18" charset="0"/>
              </a:rPr>
              <a:t>Два Мороза</a:t>
            </a:r>
            <a:endParaRPr lang="ru-RU" b="1" i="1" dirty="0">
              <a:solidFill>
                <a:srgbClr val="7030A0"/>
              </a:solidFill>
              <a:latin typeface="Century Schoolbook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39552" y="2132856"/>
            <a:ext cx="40386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Мы два брата молодые,</a:t>
            </a:r>
          </a:p>
          <a:p>
            <a:pPr algn="ctr">
              <a:buNone/>
            </a:pPr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Два Мороза удалые.</a:t>
            </a:r>
          </a:p>
          <a:p>
            <a:pPr algn="ctr">
              <a:buNone/>
            </a:pPr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Я – Мороз Красный нос,</a:t>
            </a:r>
          </a:p>
          <a:p>
            <a:pPr algn="ctr">
              <a:buNone/>
            </a:pPr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Я – Мороз Синий нос,</a:t>
            </a:r>
          </a:p>
          <a:p>
            <a:pPr algn="ctr">
              <a:buNone/>
            </a:pPr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Кто из вас решится,</a:t>
            </a:r>
          </a:p>
          <a:p>
            <a:pPr algn="ctr">
              <a:buNone/>
            </a:pPr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 путь дороженьку пуститься?</a:t>
            </a:r>
            <a:endParaRPr lang="ru-RU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iмороз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716015" y="2276872"/>
            <a:ext cx="3917235" cy="2880320"/>
          </a:xfrm>
          <a:ln w="76200">
            <a:solidFill>
              <a:srgbClr val="7030A0"/>
            </a:solidFill>
          </a:ln>
        </p:spPr>
      </p:pic>
      <p:sp>
        <p:nvSpPr>
          <p:cNvPr id="4" name="Прямоугольник 3"/>
          <p:cNvSpPr/>
          <p:nvPr/>
        </p:nvSpPr>
        <p:spPr>
          <a:xfrm>
            <a:off x="2060321" y="1268760"/>
            <a:ext cx="46297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i="1" dirty="0">
                <a:solidFill>
                  <a:srgbClr val="7030A0"/>
                </a:solidFill>
                <a:latin typeface="Century Schoolbook" pitchFamily="18" charset="0"/>
              </a:rPr>
              <a:t>р</a:t>
            </a:r>
            <a:r>
              <a:rPr lang="ru-RU" sz="2800" b="1" i="1" dirty="0" smtClean="0">
                <a:solidFill>
                  <a:srgbClr val="7030A0"/>
                </a:solidFill>
                <a:latin typeface="Century Schoolbook" pitchFamily="18" charset="0"/>
              </a:rPr>
              <a:t>усская </a:t>
            </a:r>
            <a:r>
              <a:rPr lang="ru-RU" sz="2800" b="1" i="1" dirty="0">
                <a:solidFill>
                  <a:srgbClr val="7030A0"/>
                </a:solidFill>
                <a:latin typeface="Century Schoolbook" pitchFamily="18" charset="0"/>
              </a:rPr>
              <a:t>народная игра</a:t>
            </a: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ru-RU" b="1" i="1" dirty="0" smtClean="0">
                <a:solidFill>
                  <a:srgbClr val="7030A0"/>
                </a:solidFill>
                <a:latin typeface="Century Schoolbook" pitchFamily="18" charset="0"/>
              </a:rPr>
              <a:t>Бабка - </a:t>
            </a:r>
            <a:r>
              <a:rPr lang="ru-RU" b="1" i="1" dirty="0" err="1" smtClean="0">
                <a:solidFill>
                  <a:srgbClr val="7030A0"/>
                </a:solidFill>
                <a:latin typeface="Century Schoolbook" pitchFamily="18" charset="0"/>
              </a:rPr>
              <a:t>Ёжка</a:t>
            </a:r>
            <a:endParaRPr lang="ru-RU" b="1" i="1" dirty="0">
              <a:solidFill>
                <a:srgbClr val="7030A0"/>
              </a:solidFill>
              <a:latin typeface="Century Schoolbook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39552" y="2060848"/>
            <a:ext cx="4038600" cy="4525963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Бабка </a:t>
            </a:r>
            <a:r>
              <a:rPr lang="ru-RU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Ёжка</a:t>
            </a:r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</a:p>
          <a:p>
            <a:pPr algn="ctr">
              <a:buNone/>
            </a:pPr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Костяная ножка,</a:t>
            </a:r>
          </a:p>
          <a:p>
            <a:pPr algn="ctr">
              <a:buNone/>
            </a:pPr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 печки упала, ногу сломала, </a:t>
            </a:r>
          </a:p>
          <a:p>
            <a:pPr algn="ctr">
              <a:buNone/>
            </a:pPr>
            <a:r>
              <a:rPr lang="ru-RU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А потом и говорит: - У меня нога болит.</a:t>
            </a:r>
          </a:p>
          <a:p>
            <a:pPr algn="ctr">
              <a:buNone/>
            </a:pPr>
            <a:r>
              <a:rPr lang="ru-RU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Пошла она на улицу - Раздавила курицу.</a:t>
            </a:r>
          </a:p>
          <a:p>
            <a:pPr algn="ctr">
              <a:buNone/>
            </a:pPr>
            <a:r>
              <a:rPr lang="ru-RU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Пошла на базар - Раздавила самовар</a:t>
            </a:r>
            <a:r>
              <a:rPr lang="ru-RU" dirty="0">
                <a:solidFill>
                  <a:srgbClr val="7030A0"/>
                </a:solidFill>
              </a:rPr>
              <a:t>.</a:t>
            </a:r>
          </a:p>
          <a:p>
            <a:pPr algn="ctr">
              <a:buNone/>
            </a:pPr>
            <a:endParaRPr lang="ru-RU" dirty="0">
              <a:solidFill>
                <a:srgbClr val="7030A0"/>
              </a:solidFill>
            </a:endParaRPr>
          </a:p>
        </p:txBody>
      </p:sp>
      <p:pic>
        <p:nvPicPr>
          <p:cNvPr id="7" name="Содержимое 6" descr="123яга.pn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 rot="21270153">
            <a:off x="5220071" y="2132856"/>
            <a:ext cx="3114173" cy="3888432"/>
          </a:xfrm>
          <a:ln w="57150">
            <a:solidFill>
              <a:srgbClr val="7030A0"/>
            </a:solidFill>
          </a:ln>
        </p:spPr>
      </p:pic>
      <p:sp>
        <p:nvSpPr>
          <p:cNvPr id="4" name="Прямоугольник 3"/>
          <p:cNvSpPr/>
          <p:nvPr/>
        </p:nvSpPr>
        <p:spPr>
          <a:xfrm>
            <a:off x="2063146" y="1268760"/>
            <a:ext cx="46297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i="1" dirty="0" smtClean="0">
                <a:solidFill>
                  <a:srgbClr val="7030A0"/>
                </a:solidFill>
                <a:latin typeface="Century Schoolbook" pitchFamily="18" charset="0"/>
              </a:rPr>
              <a:t>русская </a:t>
            </a:r>
            <a:r>
              <a:rPr lang="ru-RU" sz="2800" b="1" i="1" dirty="0">
                <a:solidFill>
                  <a:srgbClr val="7030A0"/>
                </a:solidFill>
                <a:latin typeface="Century Schoolbook" pitchFamily="18" charset="0"/>
              </a:rPr>
              <a:t>народная игра</a:t>
            </a: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372</TotalTime>
  <Words>297</Words>
  <Application>Microsoft Office PowerPoint</Application>
  <PresentationFormat>Экран (4:3)</PresentationFormat>
  <Paragraphs>59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Дидактическая игра  «Назови игру»</vt:lpstr>
      <vt:lpstr>Цель:</vt:lpstr>
      <vt:lpstr>Описание дидактической игры:</vt:lpstr>
      <vt:lpstr>Заря - зарница</vt:lpstr>
      <vt:lpstr>Юрта</vt:lpstr>
      <vt:lpstr>Липкие пеньки</vt:lpstr>
      <vt:lpstr>Продаем горшки</vt:lpstr>
      <vt:lpstr>Два Мороза</vt:lpstr>
      <vt:lpstr>Бабка - Ёжка</vt:lpstr>
      <vt:lpstr>Гуси – гуси! </vt:lpstr>
      <vt:lpstr>Земля, вода, огонь, воздух</vt:lpstr>
      <vt:lpstr>Лиса и курочки</vt:lpstr>
      <vt:lpstr>Молодцы!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Дидактическая игра «Угадай игру»</dc:title>
  <dc:creator>Admin</dc:creator>
  <cp:lastModifiedBy>Dom</cp:lastModifiedBy>
  <cp:revision>45</cp:revision>
  <dcterms:created xsi:type="dcterms:W3CDTF">2013-09-30T10:35:39Z</dcterms:created>
  <dcterms:modified xsi:type="dcterms:W3CDTF">2017-06-25T19:59:45Z</dcterms:modified>
</cp:coreProperties>
</file>